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7" r:id="rId3"/>
    <p:sldId id="269" r:id="rId4"/>
    <p:sldId id="257" r:id="rId5"/>
    <p:sldId id="270" r:id="rId6"/>
    <p:sldId id="272" r:id="rId7"/>
    <p:sldId id="262" r:id="rId8"/>
    <p:sldId id="258" r:id="rId9"/>
    <p:sldId id="259" r:id="rId10"/>
    <p:sldId id="260" r:id="rId11"/>
    <p:sldId id="261"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3" autoAdjust="0"/>
    <p:restoredTop sz="94610"/>
  </p:normalViewPr>
  <p:slideViewPr>
    <p:cSldViewPr snapToGrid="0" snapToObjects="1">
      <p:cViewPr varScale="1">
        <p:scale>
          <a:sx n="67" d="100"/>
          <a:sy n="67" d="100"/>
        </p:scale>
        <p:origin x="72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492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732292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26643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84058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568153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ef/core/cli/" TargetMode="External"/><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www.entityframeworktutorial.net/" TargetMode="External"/><Relationship Id="rId5" Type="http://schemas.openxmlformats.org/officeDocument/2006/relationships/hyperlink" Target="https://stackoverflow.com/questions/38448757/ef6-how-to-avoid-circular-reference" TargetMode="External"/><Relationship Id="rId4" Type="http://schemas.openxmlformats.org/officeDocument/2006/relationships/hyperlink" Target="https://stackoverflow.com/questions/40651710/manually-adding-a-reference-to-entity-framewor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13692"/>
            <a:ext cx="14630400" cy="8229600"/>
          </a:xfrm>
          <a:prstGeom prst="rect">
            <a:avLst/>
          </a:prstGeom>
          <a:solidFill>
            <a:srgbClr val="0C0C0C"/>
          </a:solidFill>
          <a:ln/>
        </p:spPr>
        <p:txBody>
          <a:bodyPr/>
          <a:lstStyle/>
          <a:p>
            <a:endParaRPr lang="en-US" dirty="0"/>
          </a:p>
        </p:txBody>
      </p:sp>
      <p:sp>
        <p:nvSpPr>
          <p:cNvPr id="3" name="Shape 1"/>
          <p:cNvSpPr/>
          <p:nvPr/>
        </p:nvSpPr>
        <p:spPr>
          <a:xfrm>
            <a:off x="269675" y="1691797"/>
            <a:ext cx="13928726" cy="4369444"/>
          </a:xfrm>
          <a:prstGeom prst="rect">
            <a:avLst/>
          </a:prstGeom>
          <a:solidFill>
            <a:srgbClr val="272525"/>
          </a:solidFill>
          <a:ln w="13811">
            <a:solidFill>
              <a:srgbClr val="565151"/>
            </a:solidFill>
            <a:prstDash val="solid"/>
          </a:ln>
        </p:spPr>
        <p:txBody>
          <a:bodyPr/>
          <a:lstStyle/>
          <a:p>
            <a:endParaRPr lang="en-US"/>
          </a:p>
        </p:txBody>
      </p:sp>
      <p:sp>
        <p:nvSpPr>
          <p:cNvPr id="5" name="Text 2"/>
          <p:cNvSpPr/>
          <p:nvPr/>
        </p:nvSpPr>
        <p:spPr>
          <a:xfrm>
            <a:off x="6319599" y="2434709"/>
            <a:ext cx="7477601" cy="1666399"/>
          </a:xfrm>
          <a:prstGeom prst="rect">
            <a:avLst/>
          </a:prstGeom>
          <a:noFill/>
          <a:ln/>
        </p:spPr>
        <p:txBody>
          <a:bodyPr wrap="square" rtlCol="0" anchor="t"/>
          <a:lstStyle/>
          <a:p>
            <a:pPr xmlns:a="http://schemas.openxmlformats.org/drawingml/2006/main" marL="0" indent="0" algn="ctr">
              <a:lnSpc>
                <a:spcPts val="6561"/>
              </a:lnSpc>
              <a:buNone/>
            </a:pPr>
            <a:r xmlns:a="http://schemas.openxmlformats.org/drawingml/2006/main">
              <a:rPr lang="en" sz="5249" b="1" kern="0" spc="-157" dirty="0">
                <a:solidFill>
                  <a:srgbClr val="FFFFFF"/>
                </a:solidFill>
                <a:latin typeface="Inter" pitchFamily="34" charset="0"/>
                <a:ea typeface="Inter" pitchFamily="34" charset="-122"/>
                <a:cs typeface="Inter" pitchFamily="34" charset="-120"/>
              </a:rPr>
              <a:t>Entity Framework on Asp.net</a:t>
            </a:r>
            <a:endParaRPr xmlns:a="http://schemas.openxmlformats.org/drawingml/2006/main" lang="en-US" sz="5249" dirty="0"/>
          </a:p>
        </p:txBody>
      </p:sp>
      <p:sp>
        <p:nvSpPr>
          <p:cNvPr id="6" name="Text 3"/>
          <p:cNvSpPr/>
          <p:nvPr/>
        </p:nvSpPr>
        <p:spPr>
          <a:xfrm>
            <a:off x="6319599" y="4434364"/>
            <a:ext cx="7477601" cy="710803"/>
          </a:xfrm>
          <a:prstGeom prst="rect">
            <a:avLst/>
          </a:prstGeom>
          <a:noFill/>
          <a:ln/>
        </p:spPr>
        <p:txBody>
          <a:bodyPr wrap="square" rtlCol="0" anchor="t"/>
          <a:lstStyle/>
          <a:p>
            <a:pPr xmlns:a="http://schemas.openxmlformats.org/drawingml/2006/main" marL="0" indent="0" algn="r" rtl="1">
              <a:lnSpc>
                <a:spcPts val="2799"/>
              </a:lnSpc>
              <a:buNone/>
            </a:pPr>
            <a:r xmlns:a="http://schemas.openxmlformats.org/drawingml/2006/main">
              <a:rPr lang="en" sz="1750" kern="0" spc="-35" dirty="0">
                <a:solidFill>
                  <a:srgbClr val="E5E0DF"/>
                </a:solidFill>
                <a:latin typeface="Inter" pitchFamily="34" charset="0"/>
                <a:ea typeface="Inter" pitchFamily="34" charset="-122"/>
                <a:cs typeface="Inter" pitchFamily="34" charset="-120"/>
              </a:rPr>
              <a:t>In this presentation, we will learn about the concept of Entity Framework in Asp.net and examine its key components and usage.</a:t>
            </a:r>
            <a:endParaRPr xmlns:a="http://schemas.openxmlformats.org/drawingml/2006/main" lang="en-US" sz="1750" dirty="0"/>
          </a:p>
        </p:txBody>
      </p:sp>
      <p:sp>
        <p:nvSpPr>
          <p:cNvPr id="7" name="Shape 4"/>
          <p:cNvSpPr/>
          <p:nvPr/>
        </p:nvSpPr>
        <p:spPr>
          <a:xfrm>
            <a:off x="6319599" y="5395079"/>
            <a:ext cx="355402" cy="355402"/>
          </a:xfrm>
          <a:prstGeom prst="roundRect">
            <a:avLst>
              <a:gd name="adj" fmla="val 25726039"/>
            </a:avLst>
          </a:prstGeom>
          <a:solidFill>
            <a:srgbClr val="0070C0"/>
          </a:solidFill>
          <a:ln w="7620">
            <a:solidFill>
              <a:srgbClr val="FFFFFF"/>
            </a:solidFill>
            <a:prstDash val="solid"/>
          </a:ln>
        </p:spPr>
        <p:txBody>
          <a:bodyPr/>
          <a:lstStyle/>
          <a:p>
            <a:endParaRPr lang="en-US"/>
          </a:p>
        </p:txBody>
      </p:sp>
      <p:sp>
        <p:nvSpPr>
          <p:cNvPr id="8" name="Text 5"/>
          <p:cNvSpPr/>
          <p:nvPr/>
        </p:nvSpPr>
        <p:spPr>
          <a:xfrm>
            <a:off x="6436876" y="5389959"/>
            <a:ext cx="120729" cy="365760"/>
          </a:xfrm>
          <a:prstGeom prst="rect">
            <a:avLst/>
          </a:prstGeom>
          <a:noFill/>
          <a:ln/>
        </p:spPr>
        <p:txBody>
          <a:bodyPr wrap="none" rtlCol="0" anchor="t"/>
          <a:lstStyle/>
          <a:p>
            <a:pPr marL="0" indent="0" algn="ctr">
              <a:lnSpc>
                <a:spcPts val="2880"/>
              </a:lnSpc>
              <a:buNone/>
            </a:pPr>
            <a:endParaRPr lang="en-US" sz="1152" dirty="0"/>
          </a:p>
        </p:txBody>
      </p:sp>
      <p:sp>
        <p:nvSpPr>
          <p:cNvPr id="9" name="Text 6"/>
          <p:cNvSpPr/>
          <p:nvPr/>
        </p:nvSpPr>
        <p:spPr>
          <a:xfrm>
            <a:off x="6786086" y="5400556"/>
            <a:ext cx="2099548" cy="388858"/>
          </a:xfrm>
          <a:prstGeom prst="rect">
            <a:avLst/>
          </a:prstGeom>
          <a:noFill/>
          <a:ln/>
        </p:spPr>
        <p:txBody>
          <a:bodyPr wrap="none" rtlCol="0" anchor="t"/>
          <a:lstStyle/>
          <a:p>
            <a:pPr xmlns:a="http://schemas.openxmlformats.org/drawingml/2006/main" marL="0" indent="0" algn="l">
              <a:lnSpc>
                <a:spcPts val="3062"/>
              </a:lnSpc>
              <a:buNone/>
            </a:pPr>
            <a:r xmlns:a="http://schemas.openxmlformats.org/drawingml/2006/main">
              <a:rPr lang="en" sz="2187" b="1" kern="0" spc="-35" dirty="0">
                <a:solidFill>
                  <a:srgbClr val="E5E0DF"/>
                </a:solidFill>
                <a:latin typeface="Inter" pitchFamily="34" charset="0"/>
                <a:ea typeface="Inter" pitchFamily="34" charset="-122"/>
                <a:cs typeface="Inter" pitchFamily="34" charset="-120"/>
              </a:rPr>
              <a:t>By Amirshayan Jalili</a:t>
            </a:r>
            <a:endParaRPr xmlns:a="http://schemas.openxmlformats.org/drawingml/2006/main" lang="en-US" sz="2187" dirty="0"/>
          </a:p>
        </p:txBody>
      </p:sp>
      <p:pic>
        <p:nvPicPr>
          <p:cNvPr id="18" name="Picture 17" descr="A black and white logo&#10;&#10;Description automatically generated">
            <a:extLst>
              <a:ext uri="{FF2B5EF4-FFF2-40B4-BE49-F238E27FC236}">
                <a16:creationId xmlns:a16="http://schemas.microsoft.com/office/drawing/2014/main" id="{4F07D286-04AC-6A83-9510-88B492DBF448}"/>
              </a:ext>
            </a:extLst>
          </p:cNvPr>
          <p:cNvPicPr>
            <a:picLocks noChangeAspect="1"/>
          </p:cNvPicPr>
          <p:nvPr/>
        </p:nvPicPr>
        <p:blipFill>
          <a:blip r:embed="rId3"/>
          <a:stretch>
            <a:fillRect/>
          </a:stretch>
        </p:blipFill>
        <p:spPr>
          <a:xfrm>
            <a:off x="269675" y="1691797"/>
            <a:ext cx="5821443" cy="4369443"/>
          </a:xfrm>
          <a:prstGeom prst="rect">
            <a:avLst/>
          </a:prstGeom>
        </p:spPr>
      </p:pic>
      <p:pic>
        <p:nvPicPr>
          <p:cNvPr id="20" name="Picture 19" descr="A blue and black logo&#10;&#10;Description automatically generated">
            <a:extLst>
              <a:ext uri="{FF2B5EF4-FFF2-40B4-BE49-F238E27FC236}">
                <a16:creationId xmlns:a16="http://schemas.microsoft.com/office/drawing/2014/main" id="{1F4A7E3E-8998-B529-5055-995C610432F4}"/>
              </a:ext>
            </a:extLst>
          </p:cNvPr>
          <p:cNvPicPr>
            <a:picLocks noChangeAspect="1"/>
          </p:cNvPicPr>
          <p:nvPr/>
        </p:nvPicPr>
        <p:blipFill>
          <a:blip r:embed="rId4"/>
          <a:stretch>
            <a:fillRect/>
          </a:stretch>
        </p:blipFill>
        <p:spPr>
          <a:xfrm>
            <a:off x="1113779" y="849167"/>
            <a:ext cx="4133233" cy="41332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pPr algn="r" rtl="1"/>
            <a:endParaRPr lang="en-US"/>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pPr algn="r" rtl="1"/>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898338"/>
            <a:ext cx="7477601" cy="1388745"/>
          </a:xfrm>
          <a:prstGeom prst="rect">
            <a:avLst/>
          </a:prstGeom>
          <a:noFill/>
          <a:ln/>
        </p:spPr>
        <p:txBody>
          <a:bodyPr wrap="square" rtlCol="0" anchor="t"/>
          <a:lstStyle/>
          <a:p>
            <a:pPr xmlns:a="http://schemas.openxmlformats.org/drawingml/2006/main" marL="0" indent="0" algn="r" rtl="1">
              <a:lnSpc>
                <a:spcPts val="5468"/>
              </a:lnSpc>
              <a:buNone/>
            </a:pPr>
            <a:r xmlns:a="http://schemas.openxmlformats.org/drawingml/2006/main">
              <a:rPr lang="en" sz="4374" b="1" kern="0" spc="-131" dirty="0">
                <a:solidFill>
                  <a:srgbClr val="FFFFFF"/>
                </a:solidFill>
                <a:latin typeface="Inter" pitchFamily="34" charset="0"/>
                <a:ea typeface="Inter" pitchFamily="34" charset="-122"/>
                <a:cs typeface="Inter" pitchFamily="34" charset="-120"/>
              </a:rPr>
              <a:t>query </a:t>
            </a:r>
            <a:r xmlns:a="http://schemas.openxmlformats.org/drawingml/2006/main">
              <a:rPr lang="en" sz="4374" b="1" kern="0" spc="-131" dirty="0" err="1">
                <a:solidFill>
                  <a:srgbClr val="FFFFFF"/>
                </a:solidFill>
                <a:latin typeface="Inter" pitchFamily="34" charset="0"/>
                <a:ea typeface="Inter" pitchFamily="34" charset="-122"/>
                <a:cs typeface="Inter" pitchFamily="34" charset="-120"/>
              </a:rPr>
              <a:t>_</a:t>
            </a:r>
            <a:endParaRPr xmlns:a="http://schemas.openxmlformats.org/drawingml/2006/main" lang="en-US" sz="4374" b="1" kern="0" spc="-131" dirty="0">
              <a:solidFill>
                <a:srgbClr val="FFFFFF"/>
              </a:solidFill>
              <a:latin typeface="Inter" pitchFamily="34" charset="0"/>
              <a:ea typeface="Inter" pitchFamily="34" charset="-122"/>
              <a:cs typeface="Inter" pitchFamily="34" charset="-120"/>
            </a:endParaRPr>
          </a:p>
          <a:p>
            <a:pPr xmlns:a="http://schemas.openxmlformats.org/drawingml/2006/main" marL="0" indent="0" algn="r" rtl="1">
              <a:lnSpc>
                <a:spcPts val="5468"/>
              </a:lnSpc>
              <a:buNone/>
            </a:pPr>
            <a:r xmlns:a="http://schemas.openxmlformats.org/drawingml/2006/main">
              <a:rPr lang="en" sz="4374" b="1" kern="0" spc="-131" dirty="0">
                <a:solidFill>
                  <a:srgbClr val="FFFFFF"/>
                </a:solidFill>
                <a:latin typeface="Inter" pitchFamily="34" charset="0"/>
                <a:ea typeface="Inter" pitchFamily="34" charset="-122"/>
                <a:cs typeface="Inter" pitchFamily="34" charset="-120"/>
              </a:rPr>
              <a:t>LINQ on Entity Framework</a:t>
            </a:r>
            <a:endParaRPr xmlns:a="http://schemas.openxmlformats.org/drawingml/2006/main" lang="en-US" sz="4374" dirty="0"/>
          </a:p>
        </p:txBody>
      </p:sp>
      <p:sp>
        <p:nvSpPr>
          <p:cNvPr id="6" name="Text 3"/>
          <p:cNvSpPr/>
          <p:nvPr/>
        </p:nvSpPr>
        <p:spPr>
          <a:xfrm>
            <a:off x="6319599" y="4620339"/>
            <a:ext cx="7477601" cy="710803"/>
          </a:xfrm>
          <a:prstGeom prst="rect">
            <a:avLst/>
          </a:prstGeom>
          <a:noFill/>
          <a:ln/>
        </p:spPr>
        <p:txBody>
          <a:bodyPr wrap="square" rtlCol="0" anchor="t"/>
          <a:lstStyle/>
          <a:p>
            <a:pPr xmlns:a="http://schemas.openxmlformats.org/drawingml/2006/main" marL="0" indent="0" algn="r" rtl="1">
              <a:lnSpc>
                <a:spcPts val="2799"/>
              </a:lnSpc>
              <a:buNone/>
            </a:pPr>
            <a:r xmlns:a="http://schemas.openxmlformats.org/drawingml/2006/main">
              <a:rPr lang="en" sz="1750" kern="0" spc="-35" dirty="0">
                <a:solidFill>
                  <a:srgbClr val="E5E0DF"/>
                </a:solidFill>
                <a:latin typeface="Inter" pitchFamily="34" charset="0"/>
                <a:ea typeface="Inter" pitchFamily="34" charset="-122"/>
                <a:cs typeface="Inter" pitchFamily="34" charset="-120"/>
              </a:rPr>
              <a:t>Using the LINQ query language in the Entity Framework, we can send complex queries to the database and get the results in a compact and comprehensible manner.</a:t>
            </a:r>
            <a:endParaRPr xmlns:a="http://schemas.openxmlformats.org/drawingml/2006/main"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57600" y="-136800"/>
            <a:ext cx="14630400" cy="8229600"/>
          </a:xfrm>
          <a:prstGeom prst="rect">
            <a:avLst/>
          </a:prstGeom>
          <a:solidFill>
            <a:srgbClr val="0C0C0C"/>
          </a:solidFill>
          <a:ln/>
        </p:spPr>
        <p:txBody>
          <a:bodyPr/>
          <a:lstStyle/>
          <a:p>
            <a:pPr algn="r"/>
            <a:endParaRPr lang="en-US"/>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pPr algn="r"/>
            <a:endParaRPr lang="en-US"/>
          </a:p>
        </p:txBody>
      </p:sp>
      <p:sp>
        <p:nvSpPr>
          <p:cNvPr id="4" name="Text 2"/>
          <p:cNvSpPr/>
          <p:nvPr/>
        </p:nvSpPr>
        <p:spPr>
          <a:xfrm>
            <a:off x="1980393" y="917141"/>
            <a:ext cx="9137094" cy="694373"/>
          </a:xfrm>
          <a:prstGeom prst="rect">
            <a:avLst/>
          </a:prstGeom>
          <a:noFill/>
          <a:ln/>
        </p:spPr>
        <p:txBody>
          <a:bodyPr wrap="none" rtlCol="0" anchor="t"/>
          <a:lstStyle/>
          <a:p>
            <a:pPr marL="0" indent="0" algn="r">
              <a:lnSpc>
                <a:spcPts val="5468"/>
              </a:lnSpc>
              <a:buNone/>
            </a:pPr>
            <a:endParaRPr lang="en-US" sz="4374" dirty="0"/>
          </a:p>
        </p:txBody>
      </p:sp>
      <p:pic>
        <p:nvPicPr>
          <p:cNvPr id="5" name="Image 0" descr="preencoded.png"/>
          <p:cNvPicPr>
            <a:picLocks noChangeAspect="1"/>
          </p:cNvPicPr>
          <p:nvPr/>
        </p:nvPicPr>
        <p:blipFill>
          <a:blip r:embed="rId3"/>
          <a:stretch>
            <a:fillRect/>
          </a:stretch>
        </p:blipFill>
        <p:spPr>
          <a:xfrm>
            <a:off x="1980393" y="1086269"/>
            <a:ext cx="5110520" cy="3158490"/>
          </a:xfrm>
          <a:prstGeom prst="rect">
            <a:avLst/>
          </a:prstGeom>
        </p:spPr>
      </p:pic>
      <p:sp>
        <p:nvSpPr>
          <p:cNvPr id="6" name="Text 3"/>
          <p:cNvSpPr/>
          <p:nvPr/>
        </p:nvSpPr>
        <p:spPr>
          <a:xfrm>
            <a:off x="2577993" y="4331378"/>
            <a:ext cx="3085147" cy="347186"/>
          </a:xfrm>
          <a:prstGeom prst="rect">
            <a:avLst/>
          </a:prstGeom>
          <a:noFill/>
          <a:ln/>
        </p:spPr>
        <p:txBody>
          <a:bodyPr wrap="none" rtlCol="0" anchor="t"/>
          <a:lstStyle/>
          <a:p>
            <a:pPr xmlns:a="http://schemas.openxmlformats.org/drawingml/2006/main" marL="0" indent="0" algn="r">
              <a:lnSpc>
                <a:spcPts val="2734"/>
              </a:lnSpc>
              <a:buNone/>
            </a:pPr>
            <a:r xmlns:a="http://schemas.openxmlformats.org/drawingml/2006/main">
              <a:rPr lang="en" sz="2187" b="1" kern="0" spc="-66" dirty="0">
                <a:solidFill>
                  <a:srgbClr val="FFFFFF"/>
                </a:solidFill>
                <a:latin typeface="Inter" pitchFamily="34" charset="0"/>
                <a:ea typeface="Inter" pitchFamily="34" charset="-122"/>
                <a:cs typeface="Inter" pitchFamily="34" charset="-120"/>
              </a:rPr>
              <a:t>Entity Framework architecture</a:t>
            </a:r>
            <a:endParaRPr xmlns:a="http://schemas.openxmlformats.org/drawingml/2006/main" lang="en-US" sz="2187" dirty="0"/>
          </a:p>
        </p:txBody>
      </p:sp>
      <p:sp>
        <p:nvSpPr>
          <p:cNvPr id="7" name="Text 4"/>
          <p:cNvSpPr/>
          <p:nvPr/>
        </p:nvSpPr>
        <p:spPr>
          <a:xfrm>
            <a:off x="1980393" y="5017103"/>
            <a:ext cx="5110520" cy="1066205"/>
          </a:xfrm>
          <a:prstGeom prst="rect">
            <a:avLst/>
          </a:prstGeom>
          <a:noFill/>
          <a:ln/>
        </p:spPr>
        <p:txBody>
          <a:bodyPr wrap="square" rtlCol="0" anchor="t"/>
          <a:lstStyle/>
          <a:p>
            <a:pPr xmlns:a="http://schemas.openxmlformats.org/drawingml/2006/main" marL="0" indent="0" algn="r" rtl="1">
              <a:lnSpc>
                <a:spcPts val="2799"/>
              </a:lnSpc>
              <a:buNone/>
            </a:pPr>
            <a:r xmlns:a="http://schemas.openxmlformats.org/drawingml/2006/main">
              <a:rPr lang="en" sz="1750" kern="0" spc="-35" dirty="0">
                <a:solidFill>
                  <a:srgbClr val="E5E0DF"/>
                </a:solidFill>
                <a:latin typeface="Inter" pitchFamily="34" charset="0"/>
                <a:ea typeface="Inter" pitchFamily="34" charset="-122"/>
                <a:cs typeface="Inter" pitchFamily="34" charset="-120"/>
              </a:rPr>
              <a:t>Entity Framework includes strengths </a:t>
            </a:r>
            <a:r xmlns:a="http://schemas.openxmlformats.org/drawingml/2006/main">
              <a:rPr lang="en" sz="1750" kern="0" spc="-35" dirty="0" err="1">
                <a:solidFill>
                  <a:srgbClr val="E5E0DF"/>
                </a:solidFill>
                <a:latin typeface="Inter" pitchFamily="34" charset="0"/>
                <a:ea typeface="Inter" pitchFamily="34" charset="-122"/>
                <a:cs typeface="Inter" pitchFamily="34" charset="-120"/>
              </a:rPr>
              <a:t>such as</a:t>
            </a:r>
            <a:r xmlns:a="http://schemas.openxmlformats.org/drawingml/2006/main">
              <a:rPr lang="en" sz="1750" kern="0" spc="-35" dirty="0">
                <a:solidFill>
                  <a:srgbClr val="E5E0DF"/>
                </a:solidFill>
                <a:latin typeface="Inter" pitchFamily="34" charset="0"/>
                <a:ea typeface="Inter" pitchFamily="34" charset="-122"/>
                <a:cs typeface="Inter" pitchFamily="34" charset="-120"/>
              </a:rPr>
              <a:t> </a:t>
            </a:r>
            <a:r xmlns:a="http://schemas.openxmlformats.org/drawingml/2006/main">
              <a:rPr lang="en" sz="1750" kern="0" spc="-35" dirty="0" err="1">
                <a:solidFill>
                  <a:srgbClr val="E5E0DF"/>
                </a:solidFill>
                <a:latin typeface="Inter" pitchFamily="34" charset="0"/>
                <a:ea typeface="Inter" pitchFamily="34" charset="-122"/>
                <a:cs typeface="Inter" pitchFamily="34" charset="-120"/>
              </a:rPr>
              <a:t>DbContext </a:t>
            </a:r>
            <a:r xmlns:a="http://schemas.openxmlformats.org/drawingml/2006/main">
              <a:rPr lang="en" sz="1750" kern="0" spc="-35" dirty="0">
                <a:solidFill>
                  <a:srgbClr val="E5E0DF"/>
                </a:solidFill>
                <a:latin typeface="Inter" pitchFamily="34" charset="0"/>
                <a:ea typeface="Inter" pitchFamily="34" charset="-122"/>
                <a:cs typeface="Inter" pitchFamily="34" charset="-120"/>
              </a:rPr>
              <a:t>, DbSet and Code First Migration are very useful in developing Asp.net applications.</a:t>
            </a:r>
            <a:endParaRPr xmlns:a="http://schemas.openxmlformats.org/drawingml/2006/main" lang="en-US" sz="1750" dirty="0"/>
          </a:p>
        </p:txBody>
      </p:sp>
      <p:sp>
        <p:nvSpPr>
          <p:cNvPr id="9" name="Text 5"/>
          <p:cNvSpPr/>
          <p:nvPr/>
        </p:nvSpPr>
        <p:spPr>
          <a:xfrm>
            <a:off x="8533090" y="4326874"/>
            <a:ext cx="2221944" cy="347186"/>
          </a:xfrm>
          <a:prstGeom prst="rect">
            <a:avLst/>
          </a:prstGeom>
          <a:noFill/>
          <a:ln/>
        </p:spPr>
        <p:txBody>
          <a:bodyPr wrap="none" rtlCol="0" anchor="t"/>
          <a:lstStyle/>
          <a:p>
            <a:pPr xmlns:a="http://schemas.openxmlformats.org/drawingml/2006/main" marL="0" indent="0" algn="r">
              <a:lnSpc>
                <a:spcPts val="2734"/>
              </a:lnSpc>
              <a:buNone/>
            </a:pPr>
            <a:r xmlns:a="http://schemas.openxmlformats.org/drawingml/2006/main">
              <a:rPr lang="en" sz="2187" b="1" kern="0" spc="-66" dirty="0">
                <a:solidFill>
                  <a:srgbClr val="FFFFFF"/>
                </a:solidFill>
                <a:latin typeface="Inter" pitchFamily="34" charset="0"/>
                <a:ea typeface="Inter" pitchFamily="34" charset="-122"/>
                <a:cs typeface="Inter" pitchFamily="34" charset="-120"/>
              </a:rPr>
              <a:t>Key components</a:t>
            </a:r>
            <a:endParaRPr xmlns:a="http://schemas.openxmlformats.org/drawingml/2006/main" lang="en-US" sz="2187" dirty="0"/>
          </a:p>
        </p:txBody>
      </p:sp>
      <p:sp>
        <p:nvSpPr>
          <p:cNvPr id="10" name="Text 6"/>
          <p:cNvSpPr/>
          <p:nvPr/>
        </p:nvSpPr>
        <p:spPr>
          <a:xfrm>
            <a:off x="7474568" y="4986135"/>
            <a:ext cx="5110639" cy="1066205"/>
          </a:xfrm>
          <a:prstGeom prst="rect">
            <a:avLst/>
          </a:prstGeom>
          <a:noFill/>
          <a:ln/>
        </p:spPr>
        <p:txBody>
          <a:bodyPr wrap="square" rtlCol="0" anchor="t"/>
          <a:lstStyle/>
          <a:p>
            <a:pPr xmlns:a="http://schemas.openxmlformats.org/drawingml/2006/main" marL="0" indent="0" algn="r" rtl="1">
              <a:lnSpc>
                <a:spcPts val="2799"/>
              </a:lnSpc>
              <a:buNone/>
            </a:pPr>
            <a:r xmlns:a="http://schemas.openxmlformats.org/drawingml/2006/main">
              <a:rPr lang="en" sz="1750" kern="0" spc="-35" dirty="0">
                <a:solidFill>
                  <a:srgbClr val="E5E0DF"/>
                </a:solidFill>
                <a:latin typeface="Inter" pitchFamily="34" charset="0"/>
                <a:ea typeface="Inter" pitchFamily="34" charset="-122"/>
                <a:cs typeface="Inter" pitchFamily="34" charset="-120"/>
              </a:rPr>
              <a:t>Entity Framework includes components </a:t>
            </a:r>
            <a:r xmlns:a="http://schemas.openxmlformats.org/drawingml/2006/main">
              <a:rPr lang="en" sz="1750" kern="0" spc="-35" dirty="0" err="1">
                <a:solidFill>
                  <a:srgbClr val="E5E0DF"/>
                </a:solidFill>
                <a:latin typeface="Inter" pitchFamily="34" charset="0"/>
                <a:ea typeface="Inter" pitchFamily="34" charset="-122"/>
                <a:cs typeface="Inter" pitchFamily="34" charset="-120"/>
              </a:rPr>
              <a:t>of</a:t>
            </a:r>
            <a:r xmlns:a="http://schemas.openxmlformats.org/drawingml/2006/main">
              <a:rPr lang="en" sz="1750" kern="0" spc="-35" dirty="0">
                <a:solidFill>
                  <a:srgbClr val="E5E0DF"/>
                </a:solidFill>
                <a:latin typeface="Inter" pitchFamily="34" charset="0"/>
                <a:ea typeface="Inter" pitchFamily="34" charset="-122"/>
                <a:cs typeface="Inter" pitchFamily="34" charset="-120"/>
              </a:rPr>
              <a:t> </a:t>
            </a:r>
            <a:r xmlns:a="http://schemas.openxmlformats.org/drawingml/2006/main">
              <a:rPr lang="en" sz="1750" kern="0" spc="-35" dirty="0" err="1">
                <a:solidFill>
                  <a:srgbClr val="E5E0DF"/>
                </a:solidFill>
                <a:latin typeface="Inter" pitchFamily="34" charset="0"/>
                <a:ea typeface="Inter" pitchFamily="34" charset="-122"/>
                <a:cs typeface="Inter" pitchFamily="34" charset="-120"/>
              </a:rPr>
              <a:t>such as</a:t>
            </a:r>
            <a:endParaRPr xmlns:a="http://schemas.openxmlformats.org/drawingml/2006/main" lang="en-US" sz="1750" kern="0" spc="-35" dirty="0">
              <a:solidFill>
                <a:srgbClr val="E5E0DF"/>
              </a:solidFill>
              <a:latin typeface="Inter" pitchFamily="34" charset="0"/>
              <a:ea typeface="Inter" pitchFamily="34" charset="-122"/>
              <a:cs typeface="Inter" pitchFamily="34" charset="-120"/>
            </a:endParaRPr>
          </a:p>
          <a:p>
            <a:pPr xmlns:a="http://schemas.openxmlformats.org/drawingml/2006/main" marL="0" indent="0" algn="r" rtl="1">
              <a:lnSpc>
                <a:spcPts val="2799"/>
              </a:lnSpc>
              <a:buNone/>
            </a:pPr>
            <a:r xmlns:a="http://schemas.openxmlformats.org/drawingml/2006/main">
              <a:rPr lang="en" sz="1750" kern="0" spc="-35" dirty="0">
                <a:solidFill>
                  <a:srgbClr val="E5E0DF"/>
                </a:solidFill>
                <a:latin typeface="Inter" pitchFamily="34" charset="0"/>
                <a:ea typeface="Inter" pitchFamily="34" charset="-122"/>
                <a:cs typeface="Inter" pitchFamily="34" charset="-120"/>
              </a:rPr>
              <a:t> </a:t>
            </a:r>
            <a:r xmlns:a="http://schemas.openxmlformats.org/drawingml/2006/main">
              <a:rPr lang="en" b="1" kern="0" spc="-35" dirty="0">
                <a:solidFill>
                  <a:schemeClr val="accent1">
                    <a:lumMod val="60000"/>
                    <a:lumOff val="40000"/>
                  </a:schemeClr>
                </a:solidFill>
                <a:latin typeface="Inter" pitchFamily="34" charset="0"/>
                <a:ea typeface="Inter" pitchFamily="34" charset="-122"/>
                <a:cs typeface="Inter" pitchFamily="34" charset="-120"/>
              </a:rPr>
              <a:t>Entity Data Model </a:t>
            </a:r>
            <a:r xmlns:a="http://schemas.openxmlformats.org/drawingml/2006/main">
              <a:rPr lang="en" sz="1750" kern="0" spc="-35" dirty="0">
                <a:solidFill>
                  <a:srgbClr val="E5E0DF"/>
                </a:solidFill>
                <a:latin typeface="Inter" pitchFamily="34" charset="0"/>
                <a:ea typeface="Inter" pitchFamily="34" charset="-122"/>
                <a:cs typeface="Inter" pitchFamily="34" charset="-120"/>
              </a:rPr>
              <a:t>, </a:t>
            </a:r>
            <a:r xmlns:a="http://schemas.openxmlformats.org/drawingml/2006/main">
              <a:rPr lang="en" b="1" kern="0" spc="-35" dirty="0">
                <a:solidFill>
                  <a:schemeClr val="accent1">
                    <a:lumMod val="60000"/>
                    <a:lumOff val="40000"/>
                  </a:schemeClr>
                </a:solidFill>
                <a:latin typeface="Inter" pitchFamily="34" charset="0"/>
                <a:ea typeface="Inter" pitchFamily="34" charset="-122"/>
                <a:cs typeface="Inter" pitchFamily="34" charset="-120"/>
              </a:rPr>
              <a:t>Object Services </a:t>
            </a:r>
            <a:r xmlns:a="http://schemas.openxmlformats.org/drawingml/2006/main">
              <a:rPr lang="en" sz="1750" kern="0" spc="-35" dirty="0">
                <a:solidFill>
                  <a:srgbClr val="E5E0DF"/>
                </a:solidFill>
                <a:latin typeface="Inter" pitchFamily="34" charset="0"/>
                <a:ea typeface="Inter" pitchFamily="34" charset="-122"/>
                <a:cs typeface="Inter" pitchFamily="34" charset="-120"/>
              </a:rPr>
              <a:t>and </a:t>
            </a:r>
            <a:r xmlns:a="http://schemas.openxmlformats.org/drawingml/2006/main">
              <a:rPr lang="en" b="1" kern="0" spc="-35" dirty="0">
                <a:solidFill>
                  <a:schemeClr val="accent1">
                    <a:lumMod val="60000"/>
                    <a:lumOff val="40000"/>
                  </a:schemeClr>
                </a:solidFill>
                <a:latin typeface="Inter" pitchFamily="34" charset="0"/>
                <a:ea typeface="Inter" pitchFamily="34" charset="-122"/>
                <a:cs typeface="Inter" pitchFamily="34" charset="-120"/>
              </a:rPr>
              <a:t>LINQ to Entities </a:t>
            </a:r>
            <a:r xmlns:a="http://schemas.openxmlformats.org/drawingml/2006/main">
              <a:rPr lang="en" sz="1750" kern="0" spc="-35" dirty="0">
                <a:solidFill>
                  <a:srgbClr val="E5E0DF"/>
                </a:solidFill>
                <a:latin typeface="Inter" pitchFamily="34" charset="0"/>
                <a:ea typeface="Inter" pitchFamily="34" charset="-122"/>
                <a:cs typeface="Inter" pitchFamily="34" charset="-120"/>
              </a:rPr>
              <a:t>play an important role in database performance and operations.</a:t>
            </a:r>
            <a:endParaRPr xmlns:a="http://schemas.openxmlformats.org/drawingml/2006/main" lang="en-US" sz="1750" dirty="0"/>
          </a:p>
        </p:txBody>
      </p:sp>
      <p:pic>
        <p:nvPicPr>
          <p:cNvPr id="1026" name="Picture 2" descr="Entity Framework Architecture - Javatpoint">
            <a:extLst>
              <a:ext uri="{FF2B5EF4-FFF2-40B4-BE49-F238E27FC236}">
                <a16:creationId xmlns:a16="http://schemas.microsoft.com/office/drawing/2014/main" id="{4189F272-BDD5-1E7C-2F62-A007B7025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8196" y="1236764"/>
            <a:ext cx="4803382"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pPr algn="ctr"/>
            <a:endParaRPr lang="en-US" sz="2800">
              <a:solidFill>
                <a:schemeClr val="bg1"/>
              </a:solidFill>
              <a:latin typeface="Poppins" panose="00000500000000000000" pitchFamily="2" charset="0"/>
              <a:cs typeface="Poppins" panose="00000500000000000000" pitchFamily="2" charset="0"/>
            </a:endParaRPr>
          </a:p>
        </p:txBody>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pPr algn="ctr"/>
            <a:endParaRPr lang="en-US" sz="2800" dirty="0">
              <a:solidFill>
                <a:schemeClr val="bg1"/>
              </a:solidFill>
              <a:latin typeface="Poppins" panose="00000500000000000000" pitchFamily="2" charset="0"/>
              <a:cs typeface="Poppins" panose="00000500000000000000" pitchFamily="2" charset="0"/>
            </a:endParaRPr>
          </a:p>
        </p:txBody>
      </p:sp>
      <p:sp>
        <p:nvSpPr>
          <p:cNvPr id="5" name="Text 2"/>
          <p:cNvSpPr/>
          <p:nvPr/>
        </p:nvSpPr>
        <p:spPr>
          <a:xfrm>
            <a:off x="4490799" y="1143476"/>
            <a:ext cx="8275320" cy="694373"/>
          </a:xfrm>
          <a:prstGeom prst="rect">
            <a:avLst/>
          </a:prstGeom>
          <a:noFill/>
          <a:ln/>
        </p:spPr>
        <p:txBody>
          <a:bodyPr wrap="none" rtlCol="0" anchor="t"/>
          <a:lstStyle/>
          <a:p>
            <a:pPr xmlns:a="http://schemas.openxmlformats.org/drawingml/2006/main" marL="0" indent="0" algn="ctr">
              <a:lnSpc>
                <a:spcPts val="5468"/>
              </a:lnSpc>
              <a:buNone/>
            </a:pPr>
            <a:r xmlns:a="http://schemas.openxmlformats.org/drawingml/2006/main">
              <a:rPr lang="en" sz="4800" b="1" dirty="0">
                <a:solidFill>
                  <a:srgbClr val="FF0000"/>
                </a:solidFill>
                <a:latin typeface="Poppins" panose="00000500000000000000" pitchFamily="2" charset="0"/>
              </a:rPr>
              <a:t>References</a:t>
            </a:r>
            <a:endParaRPr xmlns:a="http://schemas.openxmlformats.org/drawingml/2006/main" lang="en-US" sz="2800" b="1" dirty="0">
              <a:solidFill>
                <a:srgbClr val="FF0000"/>
              </a:solidFill>
              <a:latin typeface="Poppins" panose="00000500000000000000" pitchFamily="2" charset="0"/>
              <a:cs typeface="Poppins" panose="00000500000000000000" pitchFamily="2" charset="0"/>
            </a:endParaRPr>
          </a:p>
        </p:txBody>
      </p:sp>
      <p:sp>
        <p:nvSpPr>
          <p:cNvPr id="6" name="Shape 3"/>
          <p:cNvSpPr/>
          <p:nvPr/>
        </p:nvSpPr>
        <p:spPr>
          <a:xfrm>
            <a:off x="4801909" y="2171105"/>
            <a:ext cx="45719" cy="4371023"/>
          </a:xfrm>
          <a:prstGeom prst="roundRect">
            <a:avLst>
              <a:gd name="adj" fmla="val 225151"/>
            </a:avLst>
          </a:prstGeom>
          <a:solidFill>
            <a:srgbClr val="494950"/>
          </a:solidFill>
          <a:ln/>
        </p:spPr>
        <p:txBody>
          <a:bodyPr/>
          <a:lstStyle/>
          <a:p>
            <a:pPr algn="ctr"/>
            <a:endParaRPr lang="en-US" sz="2800">
              <a:solidFill>
                <a:schemeClr val="bg1"/>
              </a:solidFill>
              <a:latin typeface="Poppins" panose="00000500000000000000" pitchFamily="2" charset="0"/>
              <a:cs typeface="Poppins" panose="00000500000000000000" pitchFamily="2" charset="0"/>
            </a:endParaRPr>
          </a:p>
        </p:txBody>
      </p:sp>
      <p:sp>
        <p:nvSpPr>
          <p:cNvPr id="7" name="Shape 4"/>
          <p:cNvSpPr/>
          <p:nvPr/>
        </p:nvSpPr>
        <p:spPr>
          <a:xfrm>
            <a:off x="5074027" y="2572405"/>
            <a:ext cx="777597" cy="44410"/>
          </a:xfrm>
          <a:prstGeom prst="roundRect">
            <a:avLst>
              <a:gd name="adj" fmla="val 225151"/>
            </a:avLst>
          </a:prstGeom>
          <a:solidFill>
            <a:srgbClr val="494950"/>
          </a:solidFill>
          <a:ln/>
        </p:spPr>
        <p:txBody>
          <a:bodyPr/>
          <a:lstStyle/>
          <a:p>
            <a:pPr algn="ctr"/>
            <a:endParaRPr lang="en-US" sz="2800">
              <a:solidFill>
                <a:schemeClr val="bg1"/>
              </a:solidFill>
              <a:latin typeface="Poppins" panose="00000500000000000000" pitchFamily="2" charset="0"/>
              <a:cs typeface="Poppins" panose="00000500000000000000" pitchFamily="2" charset="0"/>
            </a:endParaRPr>
          </a:p>
        </p:txBody>
      </p:sp>
      <p:sp>
        <p:nvSpPr>
          <p:cNvPr id="8" name="Shape 5"/>
          <p:cNvSpPr/>
          <p:nvPr/>
        </p:nvSpPr>
        <p:spPr>
          <a:xfrm>
            <a:off x="4574084" y="2344698"/>
            <a:ext cx="499943" cy="499943"/>
          </a:xfrm>
          <a:prstGeom prst="roundRect">
            <a:avLst>
              <a:gd name="adj" fmla="val 20000"/>
            </a:avLst>
          </a:prstGeom>
          <a:solidFill>
            <a:srgbClr val="3D3D42"/>
          </a:solidFill>
          <a:ln w="13811">
            <a:solidFill>
              <a:srgbClr val="494950"/>
            </a:solidFill>
            <a:prstDash val="solid"/>
          </a:ln>
        </p:spPr>
        <p:txBody>
          <a:bodyPr/>
          <a:lstStyle/>
          <a:p>
            <a:pPr algn="ctr"/>
            <a:endParaRPr lang="en-US" sz="2800">
              <a:solidFill>
                <a:schemeClr val="bg1"/>
              </a:solidFill>
              <a:latin typeface="Poppins" panose="00000500000000000000" pitchFamily="2" charset="0"/>
              <a:cs typeface="Poppins" panose="00000500000000000000" pitchFamily="2" charset="0"/>
            </a:endParaRPr>
          </a:p>
        </p:txBody>
      </p:sp>
      <p:sp>
        <p:nvSpPr>
          <p:cNvPr id="9" name="Text 6"/>
          <p:cNvSpPr/>
          <p:nvPr/>
        </p:nvSpPr>
        <p:spPr>
          <a:xfrm>
            <a:off x="4774466" y="2386370"/>
            <a:ext cx="99060" cy="416481"/>
          </a:xfrm>
          <a:prstGeom prst="rect">
            <a:avLst/>
          </a:prstGeom>
          <a:noFill/>
          <a:ln/>
        </p:spPr>
        <p:txBody>
          <a:bodyPr wrap="none" rtlCol="0" anchor="t"/>
          <a:lstStyle/>
          <a:p>
            <a:pPr xmlns:a="http://schemas.openxmlformats.org/drawingml/2006/main" marL="0" indent="0" algn="ctr">
              <a:lnSpc>
                <a:spcPts val="3281"/>
              </a:lnSpc>
              <a:buNone/>
            </a:pPr>
            <a:r xmlns:a="http://schemas.openxmlformats.org/drawingml/2006/main">
              <a:rPr lang="en" sz="2800" dirty="0">
                <a:solidFill>
                  <a:schemeClr val="bg1"/>
                </a:solidFill>
                <a:latin typeface="Poppins" panose="00000500000000000000" pitchFamily="2" charset="0"/>
                <a:ea typeface="Poppins" pitchFamily="34" charset="-122"/>
                <a:cs typeface="Poppins" panose="00000500000000000000" pitchFamily="2" charset="0"/>
              </a:rPr>
              <a:t>1</a:t>
            </a:r>
            <a:endParaRPr xmlns:a="http://schemas.openxmlformats.org/drawingml/2006/main" lang="en-US" sz="2800" dirty="0">
              <a:solidFill>
                <a:schemeClr val="bg1"/>
              </a:solidFill>
              <a:latin typeface="Poppins" panose="00000500000000000000" pitchFamily="2" charset="0"/>
              <a:cs typeface="Poppins" panose="00000500000000000000" pitchFamily="2" charset="0"/>
            </a:endParaRPr>
          </a:p>
        </p:txBody>
      </p:sp>
      <p:sp>
        <p:nvSpPr>
          <p:cNvPr id="10" name="Text 7"/>
          <p:cNvSpPr/>
          <p:nvPr/>
        </p:nvSpPr>
        <p:spPr>
          <a:xfrm>
            <a:off x="6046113" y="2393275"/>
            <a:ext cx="2221944" cy="347186"/>
          </a:xfrm>
          <a:prstGeom prst="rect">
            <a:avLst/>
          </a:prstGeom>
          <a:noFill/>
          <a:ln/>
        </p:spPr>
        <p:txBody>
          <a:bodyPr wrap="none" rtlCol="0" anchor="t"/>
          <a:lstStyle/>
          <a:p>
            <a:pPr marL="0" indent="0" algn="ctr">
              <a:lnSpc>
                <a:spcPts val="2734"/>
              </a:lnSpc>
              <a:buNone/>
            </a:pPr>
            <a:endParaRPr lang="en-US" sz="2800" dirty="0">
              <a:solidFill>
                <a:schemeClr val="bg1"/>
              </a:solidFill>
              <a:latin typeface="Poppins" panose="00000500000000000000" pitchFamily="2" charset="0"/>
              <a:cs typeface="Poppins" panose="00000500000000000000" pitchFamily="2" charset="0"/>
            </a:endParaRPr>
          </a:p>
        </p:txBody>
      </p:sp>
      <p:sp>
        <p:nvSpPr>
          <p:cNvPr id="11" name="Text 8"/>
          <p:cNvSpPr/>
          <p:nvPr/>
        </p:nvSpPr>
        <p:spPr>
          <a:xfrm>
            <a:off x="6046113" y="2873693"/>
            <a:ext cx="7751088" cy="1421606"/>
          </a:xfrm>
          <a:prstGeom prst="rect">
            <a:avLst/>
          </a:prstGeom>
          <a:noFill/>
          <a:ln/>
        </p:spPr>
        <p:txBody>
          <a:bodyPr wrap="square" rtlCol="0" anchor="t"/>
          <a:lstStyle/>
          <a:p>
            <a:pPr marL="0" indent="0" algn="ctr">
              <a:lnSpc>
                <a:spcPts val="2799"/>
              </a:lnSpc>
              <a:buNone/>
            </a:pPr>
            <a:endParaRPr lang="en-US" sz="2800" dirty="0">
              <a:solidFill>
                <a:schemeClr val="bg1"/>
              </a:solidFill>
              <a:latin typeface="Poppins" panose="00000500000000000000" pitchFamily="2" charset="0"/>
              <a:cs typeface="Poppins" panose="00000500000000000000" pitchFamily="2" charset="0"/>
            </a:endParaRPr>
          </a:p>
        </p:txBody>
      </p:sp>
      <p:sp>
        <p:nvSpPr>
          <p:cNvPr id="12" name="Shape 9"/>
          <p:cNvSpPr/>
          <p:nvPr/>
        </p:nvSpPr>
        <p:spPr>
          <a:xfrm>
            <a:off x="5029616" y="3754725"/>
            <a:ext cx="777597" cy="44410"/>
          </a:xfrm>
          <a:prstGeom prst="roundRect">
            <a:avLst>
              <a:gd name="adj" fmla="val 225151"/>
            </a:avLst>
          </a:prstGeom>
          <a:solidFill>
            <a:srgbClr val="494950"/>
          </a:solidFill>
          <a:ln/>
        </p:spPr>
        <p:txBody>
          <a:bodyPr/>
          <a:lstStyle/>
          <a:p>
            <a:pPr algn="ctr"/>
            <a:endParaRPr lang="en-US" sz="2800">
              <a:solidFill>
                <a:schemeClr val="bg1"/>
              </a:solidFill>
              <a:latin typeface="Poppins" panose="00000500000000000000" pitchFamily="2" charset="0"/>
              <a:cs typeface="Poppins" panose="00000500000000000000" pitchFamily="2" charset="0"/>
            </a:endParaRPr>
          </a:p>
        </p:txBody>
      </p:sp>
      <p:sp>
        <p:nvSpPr>
          <p:cNvPr id="13" name="Shape 10"/>
          <p:cNvSpPr/>
          <p:nvPr/>
        </p:nvSpPr>
        <p:spPr>
          <a:xfrm>
            <a:off x="4551938" y="3554908"/>
            <a:ext cx="499943" cy="499943"/>
          </a:xfrm>
          <a:prstGeom prst="roundRect">
            <a:avLst>
              <a:gd name="adj" fmla="val 20000"/>
            </a:avLst>
          </a:prstGeom>
          <a:solidFill>
            <a:srgbClr val="3D3D42"/>
          </a:solidFill>
          <a:ln w="13811">
            <a:solidFill>
              <a:srgbClr val="494950"/>
            </a:solidFill>
            <a:prstDash val="solid"/>
          </a:ln>
        </p:spPr>
        <p:txBody>
          <a:bodyPr/>
          <a:lstStyle/>
          <a:p>
            <a:pPr xmlns:a="http://schemas.openxmlformats.org/drawingml/2006/main" algn="ctr"/>
            <a:r xmlns:a="http://schemas.openxmlformats.org/drawingml/2006/main">
              <a:rPr lang="en" sz="2800" dirty="0">
                <a:solidFill>
                  <a:schemeClr val="bg1"/>
                </a:solidFill>
                <a:latin typeface="Poppins" panose="00000500000000000000" pitchFamily="2" charset="0"/>
                <a:cs typeface="Poppins" panose="00000500000000000000" pitchFamily="2" charset="0"/>
              </a:rPr>
              <a:t>2</a:t>
            </a:r>
          </a:p>
        </p:txBody>
      </p:sp>
      <p:sp>
        <p:nvSpPr>
          <p:cNvPr id="14" name="Text 11"/>
          <p:cNvSpPr/>
          <p:nvPr/>
        </p:nvSpPr>
        <p:spPr>
          <a:xfrm>
            <a:off x="4728745" y="4954905"/>
            <a:ext cx="1261765" cy="1631633"/>
          </a:xfrm>
          <a:prstGeom prst="rect">
            <a:avLst/>
          </a:prstGeom>
          <a:noFill/>
          <a:ln/>
        </p:spPr>
        <p:txBody>
          <a:bodyPr wrap="none" rtlCol="0" anchor="t"/>
          <a:lstStyle/>
          <a:p>
            <a:pPr marL="0" indent="0" algn="ctr">
              <a:lnSpc>
                <a:spcPts val="3281"/>
              </a:lnSpc>
              <a:buNone/>
            </a:pPr>
            <a:endParaRPr lang="en-US" sz="2800" dirty="0">
              <a:solidFill>
                <a:schemeClr val="bg1"/>
              </a:solidFill>
              <a:latin typeface="Poppins" panose="00000500000000000000" pitchFamily="2" charset="0"/>
              <a:cs typeface="Poppins" panose="00000500000000000000" pitchFamily="2" charset="0"/>
            </a:endParaRPr>
          </a:p>
        </p:txBody>
      </p:sp>
      <p:sp>
        <p:nvSpPr>
          <p:cNvPr id="15" name="Text 12"/>
          <p:cNvSpPr/>
          <p:nvPr/>
        </p:nvSpPr>
        <p:spPr>
          <a:xfrm>
            <a:off x="6046113" y="4961811"/>
            <a:ext cx="2221944" cy="347186"/>
          </a:xfrm>
          <a:prstGeom prst="rect">
            <a:avLst/>
          </a:prstGeom>
          <a:noFill/>
          <a:ln/>
        </p:spPr>
        <p:txBody>
          <a:bodyPr wrap="none" rtlCol="0" anchor="t"/>
          <a:lstStyle/>
          <a:p>
            <a:pPr marL="0" indent="0" algn="ctr">
              <a:lnSpc>
                <a:spcPts val="2734"/>
              </a:lnSpc>
              <a:buNone/>
            </a:pPr>
            <a:endParaRPr lang="en-US" sz="2800" dirty="0">
              <a:solidFill>
                <a:schemeClr val="bg1"/>
              </a:solidFill>
              <a:latin typeface="Poppins" panose="00000500000000000000" pitchFamily="2" charset="0"/>
              <a:cs typeface="Poppins" panose="00000500000000000000" pitchFamily="2" charset="0"/>
            </a:endParaRPr>
          </a:p>
        </p:txBody>
      </p:sp>
      <p:sp>
        <p:nvSpPr>
          <p:cNvPr id="16" name="Text 13"/>
          <p:cNvSpPr/>
          <p:nvPr/>
        </p:nvSpPr>
        <p:spPr>
          <a:xfrm>
            <a:off x="5862816" y="4715619"/>
            <a:ext cx="7751088" cy="1421606"/>
          </a:xfrm>
          <a:prstGeom prst="rect">
            <a:avLst/>
          </a:prstGeom>
          <a:noFill/>
          <a:ln/>
        </p:spPr>
        <p:txBody>
          <a:bodyPr wrap="square" rtlCol="0" anchor="t"/>
          <a:lstStyle/>
          <a:p>
            <a:pPr marL="0" indent="0" algn="ctr">
              <a:lnSpc>
                <a:spcPts val="2799"/>
              </a:lnSpc>
              <a:buNone/>
            </a:pPr>
            <a:endParaRPr lang="en-US" sz="2800" dirty="0">
              <a:solidFill>
                <a:schemeClr val="bg1"/>
              </a:solidFill>
              <a:latin typeface="Poppins" panose="00000500000000000000" pitchFamily="2" charset="0"/>
              <a:cs typeface="Poppins" panose="00000500000000000000" pitchFamily="2" charset="0"/>
            </a:endParaRPr>
          </a:p>
        </p:txBody>
      </p:sp>
      <p:sp>
        <p:nvSpPr>
          <p:cNvPr id="19" name="Shape 10">
            <a:extLst>
              <a:ext uri="{FF2B5EF4-FFF2-40B4-BE49-F238E27FC236}">
                <a16:creationId xmlns:a16="http://schemas.microsoft.com/office/drawing/2014/main" id="{F8D545A8-004C-71B7-295D-1E19D09AABE1}"/>
              </a:ext>
            </a:extLst>
          </p:cNvPr>
          <p:cNvSpPr/>
          <p:nvPr/>
        </p:nvSpPr>
        <p:spPr>
          <a:xfrm>
            <a:off x="4574084" y="4636382"/>
            <a:ext cx="499943" cy="499943"/>
          </a:xfrm>
          <a:prstGeom prst="roundRect">
            <a:avLst>
              <a:gd name="adj" fmla="val 20000"/>
            </a:avLst>
          </a:prstGeom>
          <a:solidFill>
            <a:srgbClr val="3D3D42"/>
          </a:solidFill>
          <a:ln w="13811">
            <a:solidFill>
              <a:srgbClr val="494950"/>
            </a:solidFill>
            <a:prstDash val="solid"/>
          </a:ln>
        </p:spPr>
        <p:txBody>
          <a:bodyPr/>
          <a:lstStyle/>
          <a:p>
            <a:pPr xmlns:a="http://schemas.openxmlformats.org/drawingml/2006/main" algn="ctr"/>
            <a:r xmlns:a="http://schemas.openxmlformats.org/drawingml/2006/main">
              <a:rPr lang="en" sz="2800" dirty="0">
                <a:solidFill>
                  <a:schemeClr val="bg1"/>
                </a:solidFill>
                <a:latin typeface="Poppins" panose="00000500000000000000" pitchFamily="2" charset="0"/>
                <a:cs typeface="Poppins" panose="00000500000000000000" pitchFamily="2" charset="0"/>
              </a:rPr>
              <a:t>3</a:t>
            </a:r>
          </a:p>
        </p:txBody>
      </p:sp>
      <p:sp>
        <p:nvSpPr>
          <p:cNvPr id="20" name="Shape 10">
            <a:extLst>
              <a:ext uri="{FF2B5EF4-FFF2-40B4-BE49-F238E27FC236}">
                <a16:creationId xmlns:a16="http://schemas.microsoft.com/office/drawing/2014/main" id="{1529A900-07D5-026C-C365-94DB2A3965BC}"/>
              </a:ext>
            </a:extLst>
          </p:cNvPr>
          <p:cNvSpPr/>
          <p:nvPr/>
        </p:nvSpPr>
        <p:spPr>
          <a:xfrm>
            <a:off x="4551938" y="5770721"/>
            <a:ext cx="499943" cy="499943"/>
          </a:xfrm>
          <a:prstGeom prst="roundRect">
            <a:avLst>
              <a:gd name="adj" fmla="val 20000"/>
            </a:avLst>
          </a:prstGeom>
          <a:solidFill>
            <a:srgbClr val="3D3D42"/>
          </a:solidFill>
          <a:ln w="13811">
            <a:solidFill>
              <a:srgbClr val="494950"/>
            </a:solidFill>
            <a:prstDash val="solid"/>
          </a:ln>
        </p:spPr>
        <p:txBody>
          <a:bodyPr/>
          <a:lstStyle/>
          <a:p>
            <a:pPr xmlns:a="http://schemas.openxmlformats.org/drawingml/2006/main" algn="ctr"/>
            <a:r xmlns:a="http://schemas.openxmlformats.org/drawingml/2006/main">
              <a:rPr lang="en" sz="2800" dirty="0">
                <a:solidFill>
                  <a:schemeClr val="bg1"/>
                </a:solidFill>
                <a:latin typeface="Poppins" panose="00000500000000000000" pitchFamily="2" charset="0"/>
                <a:cs typeface="Poppins" panose="00000500000000000000" pitchFamily="2" charset="0"/>
              </a:rPr>
              <a:t>4</a:t>
            </a:r>
          </a:p>
        </p:txBody>
      </p:sp>
      <p:sp>
        <p:nvSpPr>
          <p:cNvPr id="23" name="Shape 9">
            <a:extLst>
              <a:ext uri="{FF2B5EF4-FFF2-40B4-BE49-F238E27FC236}">
                <a16:creationId xmlns:a16="http://schemas.microsoft.com/office/drawing/2014/main" id="{5CF6C127-FB22-E224-F294-40AD3ACE6C02}"/>
              </a:ext>
            </a:extLst>
          </p:cNvPr>
          <p:cNvSpPr/>
          <p:nvPr/>
        </p:nvSpPr>
        <p:spPr>
          <a:xfrm>
            <a:off x="5023127" y="6023519"/>
            <a:ext cx="777597" cy="44410"/>
          </a:xfrm>
          <a:prstGeom prst="roundRect">
            <a:avLst>
              <a:gd name="adj" fmla="val 225151"/>
            </a:avLst>
          </a:prstGeom>
          <a:solidFill>
            <a:srgbClr val="494950"/>
          </a:solidFill>
          <a:ln/>
        </p:spPr>
        <p:txBody>
          <a:bodyPr/>
          <a:lstStyle/>
          <a:p>
            <a:pPr algn="ctr"/>
            <a:endParaRPr lang="en-US" sz="2800">
              <a:solidFill>
                <a:schemeClr val="bg1"/>
              </a:solidFill>
              <a:latin typeface="Poppins" panose="00000500000000000000" pitchFamily="2" charset="0"/>
              <a:cs typeface="Poppins" panose="00000500000000000000" pitchFamily="2" charset="0"/>
            </a:endParaRPr>
          </a:p>
        </p:txBody>
      </p:sp>
      <p:sp>
        <p:nvSpPr>
          <p:cNvPr id="24" name="Shape 9">
            <a:extLst>
              <a:ext uri="{FF2B5EF4-FFF2-40B4-BE49-F238E27FC236}">
                <a16:creationId xmlns:a16="http://schemas.microsoft.com/office/drawing/2014/main" id="{E9BA1AE1-FF54-D0C2-0FF4-133C479BDB21}"/>
              </a:ext>
            </a:extLst>
          </p:cNvPr>
          <p:cNvSpPr/>
          <p:nvPr/>
        </p:nvSpPr>
        <p:spPr>
          <a:xfrm>
            <a:off x="5049499" y="4840858"/>
            <a:ext cx="777597" cy="44410"/>
          </a:xfrm>
          <a:prstGeom prst="roundRect">
            <a:avLst>
              <a:gd name="adj" fmla="val 225151"/>
            </a:avLst>
          </a:prstGeom>
          <a:solidFill>
            <a:srgbClr val="494950"/>
          </a:solidFill>
          <a:ln/>
        </p:spPr>
        <p:txBody>
          <a:bodyPr/>
          <a:lstStyle/>
          <a:p>
            <a:pPr algn="ctr"/>
            <a:endParaRPr lang="en-US" sz="2800">
              <a:solidFill>
                <a:schemeClr val="bg1"/>
              </a:solidFill>
              <a:latin typeface="Poppins" panose="00000500000000000000" pitchFamily="2" charset="0"/>
              <a:cs typeface="Poppins" panose="00000500000000000000" pitchFamily="2" charset="0"/>
            </a:endParaRPr>
          </a:p>
        </p:txBody>
      </p:sp>
      <p:sp>
        <p:nvSpPr>
          <p:cNvPr id="28" name="Rectangle 27">
            <a:extLst>
              <a:ext uri="{FF2B5EF4-FFF2-40B4-BE49-F238E27FC236}">
                <a16:creationId xmlns:a16="http://schemas.microsoft.com/office/drawing/2014/main" id="{D2BB8589-942B-EE46-81D6-0F7DCD9E3512}"/>
              </a:ext>
            </a:extLst>
          </p:cNvPr>
          <p:cNvSpPr/>
          <p:nvPr/>
        </p:nvSpPr>
        <p:spPr>
          <a:xfrm>
            <a:off x="5746017" y="2315898"/>
            <a:ext cx="5969675" cy="927735"/>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xmlns:a="http://schemas.openxmlformats.org/drawingml/2006/main" algn="ctr"/>
            <a:r xmlns:a="http://schemas.openxmlformats.org/drawingml/2006/main" xmlns:r="http://schemas.openxmlformats.org/officeDocument/2006/relationships">
              <a:rPr lang="en" dirty="0">
                <a:hlinkClick r:id="rId3"/>
              </a:rPr>
              <a:t>1 learn.microsoft.com</a:t>
            </a:r>
            <a:endParaRPr xmlns:a="http://schemas.openxmlformats.org/drawingml/2006/main" lang="en-US" dirty="0"/>
          </a:p>
        </p:txBody>
      </p:sp>
      <p:sp>
        <p:nvSpPr>
          <p:cNvPr id="29" name="Rectangle 28">
            <a:extLst>
              <a:ext uri="{FF2B5EF4-FFF2-40B4-BE49-F238E27FC236}">
                <a16:creationId xmlns:a16="http://schemas.microsoft.com/office/drawing/2014/main" id="{E6BECE91-CD2D-E61B-CE05-5C4A44E9761D}"/>
              </a:ext>
            </a:extLst>
          </p:cNvPr>
          <p:cNvSpPr/>
          <p:nvPr/>
        </p:nvSpPr>
        <p:spPr>
          <a:xfrm>
            <a:off x="5746016" y="3351742"/>
            <a:ext cx="5969675" cy="927735"/>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xmlns:a="http://schemas.openxmlformats.org/drawingml/2006/main" algn="ctr"/>
            <a:r xmlns:a="http://schemas.openxmlformats.org/drawingml/2006/main" xmlns:r="http://schemas.openxmlformats.org/officeDocument/2006/relationships">
              <a:rPr lang="en" dirty="0">
                <a:hlinkClick r:id="rId4"/>
              </a:rPr>
              <a:t>2 stackoverflow.com</a:t>
            </a:r>
            <a:endParaRPr xmlns:a="http://schemas.openxmlformats.org/drawingml/2006/main" lang="en-US" dirty="0"/>
          </a:p>
        </p:txBody>
      </p:sp>
      <p:sp>
        <p:nvSpPr>
          <p:cNvPr id="30" name="Rectangle 29">
            <a:extLst>
              <a:ext uri="{FF2B5EF4-FFF2-40B4-BE49-F238E27FC236}">
                <a16:creationId xmlns:a16="http://schemas.microsoft.com/office/drawing/2014/main" id="{AF13245C-B0F3-BB56-A72A-64C809C90A63}"/>
              </a:ext>
            </a:extLst>
          </p:cNvPr>
          <p:cNvSpPr/>
          <p:nvPr/>
        </p:nvSpPr>
        <p:spPr>
          <a:xfrm>
            <a:off x="5746017" y="4420356"/>
            <a:ext cx="5969675" cy="927735"/>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xmlns:a="http://schemas.openxmlformats.org/drawingml/2006/main" algn="ctr"/>
            <a:r xmlns:a="http://schemas.openxmlformats.org/drawingml/2006/main" xmlns:r="http://schemas.openxmlformats.org/officeDocument/2006/relationships">
              <a:rPr lang="en" dirty="0">
                <a:hlinkClick r:id="rId5"/>
              </a:rPr>
              <a:t>3 stackoverflow.com</a:t>
            </a:r>
            <a:endParaRPr xmlns:a="http://schemas.openxmlformats.org/drawingml/2006/main" lang="en-US" dirty="0"/>
          </a:p>
        </p:txBody>
      </p:sp>
      <p:sp>
        <p:nvSpPr>
          <p:cNvPr id="31" name="Rectangle 30">
            <a:extLst>
              <a:ext uri="{FF2B5EF4-FFF2-40B4-BE49-F238E27FC236}">
                <a16:creationId xmlns:a16="http://schemas.microsoft.com/office/drawing/2014/main" id="{463EE415-69E4-73F3-B14B-2485C426F8ED}"/>
              </a:ext>
            </a:extLst>
          </p:cNvPr>
          <p:cNvSpPr/>
          <p:nvPr/>
        </p:nvSpPr>
        <p:spPr>
          <a:xfrm>
            <a:off x="5746017" y="5475283"/>
            <a:ext cx="5969675" cy="927735"/>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xmlns:a="http://schemas.openxmlformats.org/drawingml/2006/main" algn="ctr"/>
            <a:r xmlns:a="http://schemas.openxmlformats.org/drawingml/2006/main" xmlns:r="http://schemas.openxmlformats.org/officeDocument/2006/relationships">
              <a:rPr lang="en" dirty="0">
                <a:hlinkClick r:id="rId6"/>
              </a:rPr>
              <a:t>4 entityframeworktutorial.net</a:t>
            </a:r>
            <a:endParaRPr xmlns:a="http://schemas.openxmlformats.org/drawingml/2006/main" lang="en-US" dirty="0"/>
          </a:p>
        </p:txBody>
      </p:sp>
      <p:pic>
        <p:nvPicPr>
          <p:cNvPr id="33" name="Image 0" descr="preencoded.png">
            <a:extLst>
              <a:ext uri="{FF2B5EF4-FFF2-40B4-BE49-F238E27FC236}">
                <a16:creationId xmlns:a16="http://schemas.microsoft.com/office/drawing/2014/main" id="{B0D7D4B6-90F3-7051-66A7-690C70A466F7}"/>
              </a:ext>
            </a:extLst>
          </p:cNvPr>
          <p:cNvPicPr>
            <a:picLocks noChangeAspect="1"/>
          </p:cNvPicPr>
          <p:nvPr/>
        </p:nvPicPr>
        <p:blipFill>
          <a:blip r:embed="rId7"/>
          <a:stretch>
            <a:fillRect/>
          </a:stretch>
        </p:blipFill>
        <p:spPr>
          <a:xfrm>
            <a:off x="-3181" y="0"/>
            <a:ext cx="4244009" cy="806492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pPr algn="ctr" rtl="1"/>
            <a:endParaRPr lang="en-US"/>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pPr algn="ctr" rtl="1"/>
            <a:endParaRPr lang="en-US"/>
          </a:p>
        </p:txBody>
      </p:sp>
      <p:pic>
        <p:nvPicPr>
          <p:cNvPr id="4" name="Image 0" descr="preencoded.png"/>
          <p:cNvPicPr>
            <a:picLocks noChangeAspect="1"/>
          </p:cNvPicPr>
          <p:nvPr/>
        </p:nvPicPr>
        <p:blipFill>
          <a:blip r:embed="rId3"/>
          <a:stretch>
            <a:fillRect/>
          </a:stretch>
        </p:blipFill>
        <p:spPr>
          <a:xfrm>
            <a:off x="-28507" y="-93552"/>
            <a:ext cx="14630400" cy="8229600"/>
          </a:xfrm>
          <a:prstGeom prst="rect">
            <a:avLst/>
          </a:prstGeom>
        </p:spPr>
      </p:pic>
      <p:sp>
        <p:nvSpPr>
          <p:cNvPr id="6" name="Text 3"/>
          <p:cNvSpPr/>
          <p:nvPr/>
        </p:nvSpPr>
        <p:spPr>
          <a:xfrm>
            <a:off x="6455940" y="5179694"/>
            <a:ext cx="9314635" cy="694373"/>
          </a:xfrm>
          <a:prstGeom prst="rect">
            <a:avLst/>
          </a:prstGeom>
          <a:noFill/>
          <a:ln/>
        </p:spPr>
        <p:txBody>
          <a:bodyPr wrap="none" rtlCol="0" anchor="t"/>
          <a:lstStyle/>
          <a:p>
            <a:pPr xmlns:a="http://schemas.openxmlformats.org/drawingml/2006/main" marL="0" indent="0" algn="ctr" rtl="1">
              <a:lnSpc>
                <a:spcPts val="5468"/>
              </a:lnSpc>
              <a:buNone/>
            </a:pPr>
            <a:r xmlns:a="http://schemas.openxmlformats.org/drawingml/2006/main">
              <a:rPr lang="en" sz="4374" b="1" kern="0" spc="-131" dirty="0">
                <a:solidFill>
                  <a:srgbClr val="FFFFFF"/>
                </a:solidFill>
                <a:latin typeface="Inter" pitchFamily="34" charset="0"/>
                <a:ea typeface="Inter" pitchFamily="34" charset="-122"/>
                <a:cs typeface="Inter" pitchFamily="34" charset="-120"/>
              </a:rPr>
              <a:t>  </a:t>
            </a:r>
            <a:r xmlns:a="http://schemas.openxmlformats.org/drawingml/2006/main">
              <a:rPr lang="en" sz="4374" b="1" kern="0" spc="-131" dirty="0">
                <a:solidFill>
                  <a:srgbClr val="FFFFFF"/>
                </a:solidFill>
                <a:latin typeface="Inter" pitchFamily="34" charset="0"/>
                <a:ea typeface="Inter" pitchFamily="34" charset="-122"/>
                <a:cs typeface="Inter" pitchFamily="34" charset="-120"/>
              </a:rPr>
              <a:t>History</a:t>
            </a:r>
            <a:endParaRPr xmlns:a="http://schemas.openxmlformats.org/drawingml/2006/main" lang="en-US" sz="4374" dirty="0"/>
          </a:p>
        </p:txBody>
      </p:sp>
      <p:sp>
        <p:nvSpPr>
          <p:cNvPr id="9" name="Text 6"/>
          <p:cNvSpPr/>
          <p:nvPr/>
        </p:nvSpPr>
        <p:spPr>
          <a:xfrm>
            <a:off x="2760107" y="3269456"/>
            <a:ext cx="2221944" cy="347186"/>
          </a:xfrm>
          <a:prstGeom prst="rect">
            <a:avLst/>
          </a:prstGeom>
          <a:noFill/>
          <a:ln/>
        </p:spPr>
        <p:txBody>
          <a:bodyPr wrap="none" rtlCol="0" anchor="t"/>
          <a:lstStyle/>
          <a:p>
            <a:pPr marL="0" indent="0" algn="ctr" rtl="1">
              <a:lnSpc>
                <a:spcPts val="2734"/>
              </a:lnSpc>
              <a:buNone/>
            </a:pPr>
            <a:endParaRPr lang="en-US" sz="2187" dirty="0"/>
          </a:p>
        </p:txBody>
      </p:sp>
      <p:sp>
        <p:nvSpPr>
          <p:cNvPr id="10" name="Text 7"/>
          <p:cNvSpPr/>
          <p:nvPr/>
        </p:nvSpPr>
        <p:spPr>
          <a:xfrm>
            <a:off x="2760107" y="3749873"/>
            <a:ext cx="2647950" cy="2487811"/>
          </a:xfrm>
          <a:prstGeom prst="rect">
            <a:avLst/>
          </a:prstGeom>
          <a:noFill/>
          <a:ln/>
        </p:spPr>
        <p:txBody>
          <a:bodyPr wrap="square" rtlCol="0" anchor="t"/>
          <a:lstStyle/>
          <a:p>
            <a:pPr marL="0" indent="0" algn="ctr" rtl="1">
              <a:lnSpc>
                <a:spcPts val="2799"/>
              </a:lnSpc>
              <a:buNone/>
            </a:pPr>
            <a:endParaRPr lang="en-US" sz="1750" dirty="0"/>
          </a:p>
        </p:txBody>
      </p:sp>
      <p:sp>
        <p:nvSpPr>
          <p:cNvPr id="12" name="Text 9"/>
          <p:cNvSpPr/>
          <p:nvPr/>
        </p:nvSpPr>
        <p:spPr>
          <a:xfrm>
            <a:off x="5782270" y="3234809"/>
            <a:ext cx="195858" cy="416481"/>
          </a:xfrm>
          <a:prstGeom prst="rect">
            <a:avLst/>
          </a:prstGeom>
          <a:noFill/>
          <a:ln/>
        </p:spPr>
        <p:txBody>
          <a:bodyPr wrap="none" rtlCol="0" anchor="t"/>
          <a:lstStyle/>
          <a:p>
            <a:pPr marL="0" indent="0" algn="ctr" rtl="1">
              <a:lnSpc>
                <a:spcPts val="3281"/>
              </a:lnSpc>
              <a:buNone/>
            </a:pPr>
            <a:endParaRPr lang="en-US" sz="2624" dirty="0"/>
          </a:p>
        </p:txBody>
      </p:sp>
      <p:sp>
        <p:nvSpPr>
          <p:cNvPr id="13" name="Text 10"/>
          <p:cNvSpPr/>
          <p:nvPr/>
        </p:nvSpPr>
        <p:spPr>
          <a:xfrm>
            <a:off x="6352342" y="3269456"/>
            <a:ext cx="2221944" cy="347186"/>
          </a:xfrm>
          <a:prstGeom prst="rect">
            <a:avLst/>
          </a:prstGeom>
          <a:noFill/>
          <a:ln/>
        </p:spPr>
        <p:txBody>
          <a:bodyPr wrap="none" rtlCol="0" anchor="t"/>
          <a:lstStyle/>
          <a:p>
            <a:pPr marL="0" indent="0" algn="ctr" rtl="1">
              <a:lnSpc>
                <a:spcPts val="2734"/>
              </a:lnSpc>
              <a:buNone/>
            </a:pPr>
            <a:endParaRPr lang="en-US" sz="2187" dirty="0"/>
          </a:p>
        </p:txBody>
      </p:sp>
      <p:sp>
        <p:nvSpPr>
          <p:cNvPr id="14" name="Text 11"/>
          <p:cNvSpPr/>
          <p:nvPr/>
        </p:nvSpPr>
        <p:spPr>
          <a:xfrm>
            <a:off x="6352342" y="3749873"/>
            <a:ext cx="2647950" cy="1777008"/>
          </a:xfrm>
          <a:prstGeom prst="rect">
            <a:avLst/>
          </a:prstGeom>
          <a:noFill/>
          <a:ln/>
        </p:spPr>
        <p:txBody>
          <a:bodyPr wrap="square" rtlCol="0" anchor="t"/>
          <a:lstStyle/>
          <a:p>
            <a:pPr marL="0" indent="0" algn="ctr" rtl="1">
              <a:lnSpc>
                <a:spcPts val="2799"/>
              </a:lnSpc>
              <a:buNone/>
            </a:pPr>
            <a:endParaRPr lang="en-US" sz="1750" dirty="0"/>
          </a:p>
        </p:txBody>
      </p:sp>
      <p:sp>
        <p:nvSpPr>
          <p:cNvPr id="17" name="Text 14"/>
          <p:cNvSpPr/>
          <p:nvPr/>
        </p:nvSpPr>
        <p:spPr>
          <a:xfrm>
            <a:off x="9944576" y="3269456"/>
            <a:ext cx="2647950" cy="694373"/>
          </a:xfrm>
          <a:prstGeom prst="rect">
            <a:avLst/>
          </a:prstGeom>
          <a:noFill/>
          <a:ln/>
        </p:spPr>
        <p:txBody>
          <a:bodyPr wrap="square" rtlCol="0" anchor="t"/>
          <a:lstStyle/>
          <a:p>
            <a:pPr marL="0" indent="0" algn="ctr" rtl="1">
              <a:lnSpc>
                <a:spcPts val="2734"/>
              </a:lnSpc>
              <a:buNone/>
            </a:pPr>
            <a:endParaRPr lang="en-US" sz="2187" dirty="0"/>
          </a:p>
        </p:txBody>
      </p:sp>
      <p:sp>
        <p:nvSpPr>
          <p:cNvPr id="18" name="Text 15"/>
          <p:cNvSpPr/>
          <p:nvPr/>
        </p:nvSpPr>
        <p:spPr>
          <a:xfrm>
            <a:off x="754498" y="4866592"/>
            <a:ext cx="5908430" cy="3269456"/>
          </a:xfrm>
          <a:prstGeom prst="rect">
            <a:avLst/>
          </a:prstGeom>
          <a:noFill/>
          <a:ln/>
        </p:spPr>
        <p:txBody>
          <a:bodyPr wrap="square" rtlCol="0" anchor="t"/>
          <a:lstStyle/>
          <a:p>
            <a:pPr xmlns:a="http://schemas.openxmlformats.org/drawingml/2006/main" algn="ctr" rtl="1">
              <a:lnSpc>
                <a:spcPts val="2799"/>
              </a:lnSpc>
            </a:pPr>
            <a:r xmlns:a="http://schemas.openxmlformats.org/drawingml/2006/main">
              <a:rPr lang="en" sz="1750" b="0" i="0" dirty="0">
                <a:solidFill>
                  <a:schemeClr val="bg1"/>
                </a:solidFill>
                <a:effectLst/>
              </a:rPr>
              <a:t>Before introducing </a:t>
            </a:r>
            <a:r xmlns:a="http://schemas.openxmlformats.org/drawingml/2006/main">
              <a:rPr lang="en" sz="1750" b="0" i="0" dirty="0">
                <a:solidFill>
                  <a:schemeClr val="bg1"/>
                </a:solidFill>
                <a:effectLst/>
              </a:rPr>
              <a:t>Entity Framework, Microsoft </a:t>
            </a:r>
            <a:r xmlns:a="http://schemas.openxmlformats.org/drawingml/2006/main">
              <a:rPr lang="en" sz="1750" b="0" i="0" dirty="0">
                <a:solidFill>
                  <a:schemeClr val="bg1"/>
                </a:solidFill>
                <a:effectLst/>
              </a:rPr>
              <a:t>introduced </a:t>
            </a:r>
            <a:r xmlns:a="http://schemas.openxmlformats.org/drawingml/2006/main">
              <a:rPr lang="en" sz="1750" b="0" i="0" dirty="0">
                <a:solidFill>
                  <a:schemeClr val="bg1"/>
                </a:solidFill>
                <a:effectLst/>
              </a:rPr>
              <a:t>RDO, ADO </a:t>
            </a:r>
            <a:r xmlns:a="http://schemas.openxmlformats.org/drawingml/2006/main">
              <a:rPr lang="en" sz="1750" b="0" i="0" dirty="0">
                <a:solidFill>
                  <a:schemeClr val="bg1"/>
                </a:solidFill>
                <a:effectLst/>
              </a:rPr>
              <a:t>and </a:t>
            </a:r>
            <a:r xmlns:a="http://schemas.openxmlformats.org/drawingml/2006/main">
              <a:rPr lang="en" sz="1750" b="0" i="0" dirty="0">
                <a:solidFill>
                  <a:schemeClr val="bg1"/>
                </a:solidFill>
                <a:effectLst/>
              </a:rPr>
              <a:t>ADO.NET </a:t>
            </a:r>
            <a:r xmlns:a="http://schemas.openxmlformats.org/drawingml/2006/main">
              <a:rPr lang="en" sz="1750" b="0" i="0" dirty="0">
                <a:solidFill>
                  <a:schemeClr val="bg1"/>
                </a:solidFill>
                <a:effectLst/>
              </a:rPr>
              <a:t>technologies . </a:t>
            </a:r>
            <a:r xmlns:a="http://schemas.openxmlformats.org/drawingml/2006/main">
              <a:rPr lang="en" sz="1750" b="0" i="0" dirty="0">
                <a:solidFill>
                  <a:schemeClr val="bg1"/>
                </a:solidFill>
                <a:effectLst/>
              </a:rPr>
              <a:t>With the expansion of object orientation and the need of programmers to convert data into objects, Microsoft </a:t>
            </a:r>
            <a:r xmlns:a="http://schemas.openxmlformats.org/drawingml/2006/main">
              <a:rPr lang="en" sz="1750" b="0" i="0" dirty="0">
                <a:solidFill>
                  <a:schemeClr val="bg1"/>
                </a:solidFill>
                <a:effectLst/>
              </a:rPr>
              <a:t>developed </a:t>
            </a:r>
            <a:r xmlns:a="http://schemas.openxmlformats.org/drawingml/2006/main">
              <a:rPr lang="en" sz="1750" b="0" i="0" dirty="0">
                <a:solidFill>
                  <a:schemeClr val="bg1"/>
                </a:solidFill>
                <a:effectLst/>
              </a:rPr>
              <a:t>ADO.NET technology and </a:t>
            </a:r>
            <a:r xmlns:a="http://schemas.openxmlformats.org/drawingml/2006/main">
              <a:rPr lang="en" sz="1750" b="0" i="0" dirty="0" err="1">
                <a:solidFill>
                  <a:schemeClr val="bg1"/>
                </a:solidFill>
                <a:effectLst/>
              </a:rPr>
              <a:t>Linq facilities.</a:t>
            </a:r>
            <a:r xmlns:a="http://schemas.openxmlformats.org/drawingml/2006/main">
              <a:rPr lang="en" sz="1750" b="0" i="0" dirty="0">
                <a:solidFill>
                  <a:schemeClr val="bg1"/>
                </a:solidFill>
                <a:effectLst/>
              </a:rPr>
              <a:t> </a:t>
            </a:r>
            <a:r xmlns:a="http://schemas.openxmlformats.org/drawingml/2006/main">
              <a:rPr lang="en" sz="1750" b="0" i="0" dirty="0">
                <a:solidFill>
                  <a:schemeClr val="bg1"/>
                </a:solidFill>
                <a:effectLst/>
              </a:rPr>
              <a:t>And then </a:t>
            </a:r>
            <a:r xmlns:a="http://schemas.openxmlformats.org/drawingml/2006/main">
              <a:rPr lang="en" sz="1750" b="0" i="0" dirty="0">
                <a:solidFill>
                  <a:schemeClr val="bg1"/>
                </a:solidFill>
                <a:effectLst/>
              </a:rPr>
              <a:t>it introduced </a:t>
            </a:r>
            <a:r xmlns:a="http://schemas.openxmlformats.org/drawingml/2006/main">
              <a:rPr lang="en" sz="1750" b="0" i="0" dirty="0">
                <a:solidFill>
                  <a:schemeClr val="bg1"/>
                </a:solidFill>
                <a:effectLst/>
              </a:rPr>
              <a:t>Entity Framework to better interact with object orientation.</a:t>
            </a:r>
          </a:p>
          <a:p>
            <a:pPr marL="0" indent="0" algn="ctr" rtl="1">
              <a:lnSpc>
                <a:spcPts val="2799"/>
              </a:lnSpc>
              <a:buNone/>
            </a:pPr>
            <a:endParaRPr lang="en-US" sz="1750" dirty="0">
              <a:solidFill>
                <a:schemeClr val="bg1"/>
              </a:solidFill>
            </a:endParaRPr>
          </a:p>
        </p:txBody>
      </p:sp>
      <p:pic>
        <p:nvPicPr>
          <p:cNvPr id="1026" name="Picture 2" descr="History of Computer">
            <a:extLst>
              <a:ext uri="{FF2B5EF4-FFF2-40B4-BE49-F238E27FC236}">
                <a16:creationId xmlns:a16="http://schemas.microsoft.com/office/drawing/2014/main" id="{27601F78-F665-0CCE-9CE2-8FE990DA4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1" y="-93552"/>
            <a:ext cx="14669181" cy="3976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213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39040"/>
            <a:ext cx="14630400" cy="8229600"/>
          </a:xfrm>
          <a:prstGeom prst="rect">
            <a:avLst/>
          </a:prstGeom>
          <a:solidFill>
            <a:srgbClr val="272525">
              <a:alpha val="80000"/>
            </a:srgbClr>
          </a:solidFill>
          <a:ln/>
        </p:spPr>
        <p:txBody>
          <a:bodyPr/>
          <a:lstStyle/>
          <a:p>
            <a:endParaRPr lang="en-US" dirty="0"/>
          </a:p>
        </p:txBody>
      </p:sp>
      <p:sp>
        <p:nvSpPr>
          <p:cNvPr id="6" name="Text 3"/>
          <p:cNvSpPr/>
          <p:nvPr/>
        </p:nvSpPr>
        <p:spPr>
          <a:xfrm>
            <a:off x="4723924" y="1507986"/>
            <a:ext cx="5904786" cy="694373"/>
          </a:xfrm>
          <a:prstGeom prst="rect">
            <a:avLst/>
          </a:prstGeom>
          <a:noFill/>
          <a:ln/>
        </p:spPr>
        <p:txBody>
          <a:bodyPr wrap="none" rtlCol="0" anchor="t"/>
          <a:lstStyle/>
          <a:p>
            <a:pPr xmlns:a="http://schemas.openxmlformats.org/drawingml/2006/main" marL="0" indent="0" algn="ctr">
              <a:lnSpc>
                <a:spcPts val="5468"/>
              </a:lnSpc>
              <a:buNone/>
            </a:pPr>
            <a:r xmlns:a="http://schemas.openxmlformats.org/drawingml/2006/main">
              <a:rPr lang="en" sz="4400" b="1" i="0" dirty="0">
                <a:solidFill>
                  <a:schemeClr val="bg1"/>
                </a:solidFill>
                <a:effectLst/>
                <a:latin typeface="__vazir_46c312"/>
              </a:rPr>
              <a:t>ORM</a:t>
            </a:r>
            <a:r xmlns:a="http://schemas.openxmlformats.org/drawingml/2006/main">
              <a:rPr lang="en" sz="4400" b="0" i="0" dirty="0">
                <a:solidFill>
                  <a:schemeClr val="bg1"/>
                </a:solidFill>
                <a:effectLst/>
                <a:latin typeface="__vazir_46c312"/>
              </a:rPr>
              <a:t> </a:t>
            </a:r>
            <a:r xmlns:a="http://schemas.openxmlformats.org/drawingml/2006/main">
              <a:rPr lang="en" sz="4400" b="0" i="0" dirty="0">
                <a:solidFill>
                  <a:schemeClr val="bg1"/>
                </a:solidFill>
                <a:effectLst/>
                <a:latin typeface="__vazir_46c312"/>
              </a:rPr>
              <a:t>Or</a:t>
            </a:r>
            <a:r xmlns:a="http://schemas.openxmlformats.org/drawingml/2006/main">
              <a:rPr lang="en" sz="4400" b="0" i="0" dirty="0">
                <a:solidFill>
                  <a:schemeClr val="bg1"/>
                </a:solidFill>
                <a:effectLst/>
                <a:latin typeface="__vazir_46c312"/>
              </a:rPr>
              <a:t> </a:t>
            </a:r>
            <a:r xmlns:a="http://schemas.openxmlformats.org/drawingml/2006/main">
              <a:rPr lang="en" sz="4400" b="1" i="0" dirty="0">
                <a:solidFill>
                  <a:schemeClr val="bg1"/>
                </a:solidFill>
                <a:effectLst/>
                <a:latin typeface="__vazir_46c312"/>
              </a:rPr>
              <a:t>Object Relational Mapping</a:t>
            </a:r>
            <a:r xmlns:a="http://schemas.openxmlformats.org/drawingml/2006/main">
              <a:rPr lang="en" sz="4400" b="0" i="0" dirty="0">
                <a:solidFill>
                  <a:srgbClr val="323232"/>
                </a:solidFill>
                <a:effectLst/>
                <a:latin typeface="__vazir_46c312"/>
              </a:rPr>
              <a:t> </a:t>
            </a:r>
            <a:endParaRPr xmlns:a="http://schemas.openxmlformats.org/drawingml/2006/main" lang="en-US" sz="4374" dirty="0">
              <a:solidFill>
                <a:schemeClr val="bg1"/>
              </a:solidFill>
            </a:endParaRPr>
          </a:p>
        </p:txBody>
      </p:sp>
      <p:sp>
        <p:nvSpPr>
          <p:cNvPr id="9" name="Text 6"/>
          <p:cNvSpPr/>
          <p:nvPr/>
        </p:nvSpPr>
        <p:spPr>
          <a:xfrm>
            <a:off x="2760107" y="3269456"/>
            <a:ext cx="2221944" cy="347186"/>
          </a:xfrm>
          <a:prstGeom prst="rect">
            <a:avLst/>
          </a:prstGeom>
          <a:noFill/>
          <a:ln/>
        </p:spPr>
        <p:txBody>
          <a:bodyPr wrap="none" rtlCol="0" anchor="t"/>
          <a:lstStyle/>
          <a:p>
            <a:pPr marL="0" indent="0">
              <a:lnSpc>
                <a:spcPts val="2734"/>
              </a:lnSpc>
              <a:buNone/>
            </a:pPr>
            <a:endParaRPr lang="en-US" sz="2187" dirty="0"/>
          </a:p>
        </p:txBody>
      </p:sp>
      <p:sp>
        <p:nvSpPr>
          <p:cNvPr id="10" name="Text 7"/>
          <p:cNvSpPr/>
          <p:nvPr/>
        </p:nvSpPr>
        <p:spPr>
          <a:xfrm>
            <a:off x="2760107" y="3749873"/>
            <a:ext cx="2647950" cy="2487811"/>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5782270" y="3234809"/>
            <a:ext cx="195858" cy="416481"/>
          </a:xfrm>
          <a:prstGeom prst="rect">
            <a:avLst/>
          </a:prstGeom>
          <a:noFill/>
          <a:ln/>
        </p:spPr>
        <p:txBody>
          <a:bodyPr wrap="none" rtlCol="0" anchor="t"/>
          <a:lstStyle/>
          <a:p>
            <a:pPr marL="0" indent="0" algn="ctr">
              <a:lnSpc>
                <a:spcPts val="3281"/>
              </a:lnSpc>
              <a:buNone/>
            </a:pPr>
            <a:endParaRPr lang="en-US" sz="2624" dirty="0"/>
          </a:p>
        </p:txBody>
      </p:sp>
      <p:sp>
        <p:nvSpPr>
          <p:cNvPr id="13" name="Text 10"/>
          <p:cNvSpPr/>
          <p:nvPr/>
        </p:nvSpPr>
        <p:spPr>
          <a:xfrm>
            <a:off x="6352342" y="3269456"/>
            <a:ext cx="2221944" cy="347186"/>
          </a:xfrm>
          <a:prstGeom prst="rect">
            <a:avLst/>
          </a:prstGeom>
          <a:noFill/>
          <a:ln/>
        </p:spPr>
        <p:txBody>
          <a:bodyPr wrap="none" rtlCol="0" anchor="t"/>
          <a:lstStyle/>
          <a:p>
            <a:pPr marL="0" indent="0">
              <a:lnSpc>
                <a:spcPts val="2734"/>
              </a:lnSpc>
              <a:buNone/>
            </a:pPr>
            <a:endParaRPr lang="en-US" sz="2187" dirty="0"/>
          </a:p>
        </p:txBody>
      </p:sp>
      <p:sp>
        <p:nvSpPr>
          <p:cNvPr id="14" name="Text 11"/>
          <p:cNvSpPr/>
          <p:nvPr/>
        </p:nvSpPr>
        <p:spPr>
          <a:xfrm>
            <a:off x="6352342" y="3749873"/>
            <a:ext cx="2647950" cy="1777008"/>
          </a:xfrm>
          <a:prstGeom prst="rect">
            <a:avLst/>
          </a:prstGeom>
          <a:noFill/>
          <a:ln/>
        </p:spPr>
        <p:txBody>
          <a:bodyPr wrap="square" rtlCol="0" anchor="t"/>
          <a:lstStyle/>
          <a:p>
            <a:pPr marL="0" indent="0">
              <a:lnSpc>
                <a:spcPts val="2799"/>
              </a:lnSpc>
              <a:buNone/>
            </a:pPr>
            <a:endParaRPr lang="en-US" sz="1750" dirty="0"/>
          </a:p>
        </p:txBody>
      </p:sp>
      <p:sp>
        <p:nvSpPr>
          <p:cNvPr id="17" name="Text 14"/>
          <p:cNvSpPr/>
          <p:nvPr/>
        </p:nvSpPr>
        <p:spPr>
          <a:xfrm>
            <a:off x="9944576" y="3269456"/>
            <a:ext cx="2647950" cy="694373"/>
          </a:xfrm>
          <a:prstGeom prst="rect">
            <a:avLst/>
          </a:prstGeom>
          <a:noFill/>
          <a:ln/>
        </p:spPr>
        <p:txBody>
          <a:bodyPr wrap="square" rtlCol="0" anchor="t"/>
          <a:lstStyle/>
          <a:p>
            <a:pPr marL="0" indent="0">
              <a:lnSpc>
                <a:spcPts val="2734"/>
              </a:lnSpc>
              <a:buNone/>
            </a:pPr>
            <a:endParaRPr lang="en-US" sz="2187" dirty="0"/>
          </a:p>
        </p:txBody>
      </p:sp>
      <p:sp>
        <p:nvSpPr>
          <p:cNvPr id="18" name="Text 15"/>
          <p:cNvSpPr/>
          <p:nvPr/>
        </p:nvSpPr>
        <p:spPr>
          <a:xfrm>
            <a:off x="9944576" y="4097060"/>
            <a:ext cx="2647950" cy="1777008"/>
          </a:xfrm>
          <a:prstGeom prst="rect">
            <a:avLst/>
          </a:prstGeom>
          <a:noFill/>
          <a:ln/>
        </p:spPr>
        <p:txBody>
          <a:bodyPr wrap="square" rtlCol="0" anchor="t"/>
          <a:lstStyle/>
          <a:p>
            <a:pPr marL="0" indent="0">
              <a:lnSpc>
                <a:spcPts val="2799"/>
              </a:lnSpc>
              <a:buNone/>
            </a:pPr>
            <a:endParaRPr lang="en-US" sz="1750" dirty="0"/>
          </a:p>
        </p:txBody>
      </p:sp>
      <p:pic>
        <p:nvPicPr>
          <p:cNvPr id="22" name="Graphic 21">
            <a:extLst>
              <a:ext uri="{FF2B5EF4-FFF2-40B4-BE49-F238E27FC236}">
                <a16:creationId xmlns:a16="http://schemas.microsoft.com/office/drawing/2014/main" id="{91552B25-2258-A7A0-21F3-B54B8DEC19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5715" y="3036149"/>
            <a:ext cx="6189931" cy="3475314"/>
          </a:xfrm>
          <a:prstGeom prst="rect">
            <a:avLst/>
          </a:prstGeom>
        </p:spPr>
      </p:pic>
      <p:sp>
        <p:nvSpPr>
          <p:cNvPr id="24" name="Rectangle 23">
            <a:extLst>
              <a:ext uri="{FF2B5EF4-FFF2-40B4-BE49-F238E27FC236}">
                <a16:creationId xmlns:a16="http://schemas.microsoft.com/office/drawing/2014/main" id="{95784CF0-EAA7-70F1-0649-D68E4884959D}"/>
              </a:ext>
            </a:extLst>
          </p:cNvPr>
          <p:cNvSpPr/>
          <p:nvPr/>
        </p:nvSpPr>
        <p:spPr>
          <a:xfrm>
            <a:off x="8159261" y="3036149"/>
            <a:ext cx="5173247" cy="3786682"/>
          </a:xfrm>
          <a:prstGeom prst="rect">
            <a:avLst/>
          </a:prstGeom>
          <a:effectLst>
            <a:glow rad="228600">
              <a:schemeClr val="accent1">
                <a:satMod val="175000"/>
                <a:alpha val="40000"/>
              </a:schemeClr>
            </a:glow>
            <a:outerShdw blurRad="57150" dist="19050" dir="5400000" algn="ctr" rotWithShape="0">
              <a:srgbClr val="000000">
                <a:alpha val="63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xmlns:a="http://schemas.openxmlformats.org/drawingml/2006/main" algn="ctr"/>
            <a:r xmlns:a="http://schemas.openxmlformats.org/drawingml/2006/main">
              <a:rPr lang="en" sz="1758" b="1" i="0" dirty="0">
                <a:solidFill>
                  <a:srgbClr val="323232"/>
                </a:solidFill>
                <a:effectLst/>
                <a:latin typeface="__vazir_46c312"/>
              </a:rPr>
              <a:t>the concept of </a:t>
            </a:r>
            <a:r xmlns:a="http://schemas.openxmlformats.org/drawingml/2006/main">
              <a:rPr lang="en" sz="1758" b="1" i="0" dirty="0">
                <a:solidFill>
                  <a:srgbClr val="323232"/>
                </a:solidFill>
                <a:effectLst/>
                <a:latin typeface="__vazir_46c312"/>
              </a:rPr>
              <a:t>ORM </a:t>
            </a:r>
            <a:r xmlns:a="http://schemas.openxmlformats.org/drawingml/2006/main">
              <a:rPr lang="en" sz="1758" b="1" i="0" dirty="0">
                <a:solidFill>
                  <a:srgbClr val="323232"/>
                </a:solidFill>
                <a:effectLst/>
                <a:latin typeface="__vazir_46c312"/>
              </a:rPr>
              <a:t>or </a:t>
            </a:r>
            <a:r xmlns:a="http://schemas.openxmlformats.org/drawingml/2006/main">
              <a:rPr lang="en" sz="1758" b="1" i="0" dirty="0">
                <a:solidFill>
                  <a:srgbClr val="323232"/>
                </a:solidFill>
                <a:effectLst/>
                <a:latin typeface="__vazir_46c312"/>
              </a:rPr>
              <a:t>Object Relational Mapping </a:t>
            </a:r>
            <a:r xmlns:a="http://schemas.openxmlformats.org/drawingml/2006/main">
              <a:rPr lang="en" sz="1758" b="1" i="0" dirty="0">
                <a:solidFill>
                  <a:srgbClr val="323232"/>
                </a:solidFill>
                <a:effectLst/>
                <a:latin typeface="__vazir_46c312"/>
              </a:rPr>
              <a:t>. </a:t>
            </a:r>
            <a:r xmlns:a="http://schemas.openxmlformats.org/drawingml/2006/main">
              <a:rPr lang="en" sz="1758" b="1" i="0" dirty="0">
                <a:solidFill>
                  <a:srgbClr val="323232"/>
                </a:solidFill>
                <a:effectLst/>
                <a:latin typeface="__vazir_46c312"/>
              </a:rPr>
              <a:t>ORM </a:t>
            </a:r>
            <a:r xmlns:a="http://schemas.openxmlformats.org/drawingml/2006/main">
              <a:rPr lang="en" sz="1758" b="1" i="0" dirty="0">
                <a:solidFill>
                  <a:srgbClr val="323232"/>
                </a:solidFill>
                <a:effectLst/>
                <a:latin typeface="__vazir_46c312"/>
              </a:rPr>
              <a:t>is a tool that can be used to process database tables and map them to an object format that is more readable in coding. In coding, instead of working directly with database tables, we work on objects. These objects </a:t>
            </a:r>
            <a:r xmlns:a="http://schemas.openxmlformats.org/drawingml/2006/main">
              <a:rPr lang="en" sz="1758" b="1" i="0" dirty="0">
                <a:solidFill>
                  <a:srgbClr val="323232"/>
                </a:solidFill>
                <a:effectLst/>
                <a:latin typeface="__vazir_46c312"/>
              </a:rPr>
              <a:t>are called </a:t>
            </a:r>
            <a:endParaRPr xmlns:a="http://schemas.openxmlformats.org/drawingml/2006/main" lang="en-US" sz="1758" b="1" dirty="0"/>
            <a:r xmlns:a="http://schemas.openxmlformats.org/drawingml/2006/main">
              <a:rPr lang="en" sz="1758" b="1" i="0" dirty="0">
                <a:solidFill>
                  <a:srgbClr val="323232"/>
                </a:solidFill>
                <a:effectLst/>
                <a:latin typeface="__vazir_46c312"/>
              </a:rPr>
              <a:t>entities .</a:t>
            </a:r>
          </a:p>
        </p:txBody>
      </p:sp>
    </p:spTree>
    <p:extLst>
      <p:ext uri="{BB962C8B-B14F-4D97-AF65-F5344CB8AC3E}">
        <p14:creationId xmlns:p14="http://schemas.microsoft.com/office/powerpoint/2010/main" val="3170403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148114" y="0"/>
            <a:ext cx="14630400" cy="8229600"/>
          </a:xfrm>
          <a:prstGeom prst="rect">
            <a:avLst/>
          </a:prstGeom>
          <a:solidFill>
            <a:srgbClr val="272525">
              <a:alpha val="80000"/>
            </a:srgbClr>
          </a:solidFill>
          <a:ln/>
        </p:spPr>
        <p:txBody>
          <a:bodyPr/>
          <a:lstStyle/>
          <a:p>
            <a:endParaRPr lang="en-US"/>
          </a:p>
        </p:txBody>
      </p:sp>
      <p:sp>
        <p:nvSpPr>
          <p:cNvPr id="6" name="Text 3"/>
          <p:cNvSpPr/>
          <p:nvPr/>
        </p:nvSpPr>
        <p:spPr>
          <a:xfrm>
            <a:off x="2037993" y="1991916"/>
            <a:ext cx="5904786" cy="694373"/>
          </a:xfrm>
          <a:prstGeom prst="rect">
            <a:avLst/>
          </a:prstGeom>
          <a:noFill/>
          <a:ln/>
        </p:spPr>
        <p:txBody>
          <a:bodyPr wrap="none" rtlCol="0" anchor="t"/>
          <a:lstStyle/>
          <a:p>
            <a:pPr xmlns:a="http://schemas.openxmlformats.org/drawingml/2006/main" marL="0" indent="0" algn="r" rtl="1">
              <a:lnSpc>
                <a:spcPts val="5468"/>
              </a:lnSpc>
              <a:buNone/>
            </a:pPr>
            <a:r xmlns:a="http://schemas.openxmlformats.org/drawingml/2006/main">
              <a:rPr lang="en" sz="4374" b="1" kern="0" spc="-131" dirty="0">
                <a:solidFill>
                  <a:srgbClr val="FFFFFF"/>
                </a:solidFill>
                <a:latin typeface="Inter" pitchFamily="34" charset="0"/>
                <a:ea typeface="Inter" pitchFamily="34" charset="-122"/>
                <a:cs typeface="Inter" pitchFamily="34" charset="-120"/>
              </a:rPr>
              <a:t>  </a:t>
            </a:r>
            <a:r xmlns:a="http://schemas.openxmlformats.org/drawingml/2006/main">
              <a:rPr lang="en" sz="4374" b="1" kern="0" spc="-131" dirty="0" err="1">
                <a:solidFill>
                  <a:srgbClr val="FFFFFF"/>
                </a:solidFill>
                <a:latin typeface="Inter" pitchFamily="34" charset="0"/>
                <a:ea typeface="Inter" pitchFamily="34" charset="-122"/>
                <a:cs typeface="Inter" pitchFamily="34" charset="-120"/>
              </a:rPr>
              <a:t>Concept of </a:t>
            </a:r>
            <a:r xmlns:a="http://schemas.openxmlformats.org/drawingml/2006/main">
              <a:rPr lang="en" sz="4374" b="1" kern="0" spc="-131" dirty="0">
                <a:solidFill>
                  <a:srgbClr val="FFFFFF"/>
                </a:solidFill>
                <a:latin typeface="Inter" pitchFamily="34" charset="0"/>
                <a:ea typeface="Inter" pitchFamily="34" charset="-122"/>
                <a:cs typeface="Inter" pitchFamily="34" charset="-120"/>
              </a:rPr>
              <a:t>Entity Framework</a:t>
            </a:r>
            <a:endParaRPr xmlns:a="http://schemas.openxmlformats.org/drawingml/2006/main" lang="en-US" sz="4374" dirty="0"/>
          </a:p>
        </p:txBody>
      </p:sp>
      <p:sp>
        <p:nvSpPr>
          <p:cNvPr id="7" name="Shape 4"/>
          <p:cNvSpPr/>
          <p:nvPr/>
        </p:nvSpPr>
        <p:spPr>
          <a:xfrm>
            <a:off x="2037993" y="3193137"/>
            <a:ext cx="499943" cy="499943"/>
          </a:xfrm>
          <a:prstGeom prst="roundRect">
            <a:avLst>
              <a:gd name="adj" fmla="val 20000"/>
            </a:avLst>
          </a:prstGeom>
          <a:solidFill>
            <a:srgbClr val="110080"/>
          </a:solidFill>
          <a:ln w="13811">
            <a:solidFill>
              <a:srgbClr val="140099"/>
            </a:solidFill>
            <a:prstDash val="solid"/>
          </a:ln>
        </p:spPr>
        <p:txBody>
          <a:bodyPr/>
          <a:lstStyle/>
          <a:p>
            <a:endParaRPr lang="en-US"/>
          </a:p>
        </p:txBody>
      </p:sp>
      <p:sp>
        <p:nvSpPr>
          <p:cNvPr id="8" name="Text 5"/>
          <p:cNvSpPr/>
          <p:nvPr/>
        </p:nvSpPr>
        <p:spPr>
          <a:xfrm>
            <a:off x="2209086" y="3234809"/>
            <a:ext cx="157758" cy="416481"/>
          </a:xfrm>
          <a:prstGeom prst="rect">
            <a:avLst/>
          </a:prstGeom>
          <a:noFill/>
          <a:ln/>
        </p:spPr>
        <p:txBody>
          <a:bodyPr wrap="none" rtlCol="0" anchor="t"/>
          <a:lstStyle/>
          <a:p>
            <a:pPr xmlns:a="http://schemas.openxmlformats.org/drawingml/2006/main" marL="0" indent="0" algn="ctr">
              <a:lnSpc>
                <a:spcPts val="3281"/>
              </a:lnSpc>
              <a:buNone/>
            </a:pPr>
            <a:r xmlns:a="http://schemas.openxmlformats.org/drawingml/2006/main">
              <a:rPr lang="en" sz="2624" b="1" kern="0" spc="-79" dirty="0">
                <a:solidFill>
                  <a:srgbClr val="E5E0DF"/>
                </a:solidFill>
                <a:latin typeface="Inter" pitchFamily="34" charset="0"/>
                <a:ea typeface="Inter" pitchFamily="34" charset="-122"/>
                <a:cs typeface="Inter" pitchFamily="34" charset="-120"/>
              </a:rPr>
              <a:t>1</a:t>
            </a:r>
            <a:endParaRPr xmlns:a="http://schemas.openxmlformats.org/drawingml/2006/main" lang="en-US" sz="2624" dirty="0"/>
          </a:p>
        </p:txBody>
      </p:sp>
      <p:sp>
        <p:nvSpPr>
          <p:cNvPr id="9" name="Text 6"/>
          <p:cNvSpPr/>
          <p:nvPr/>
        </p:nvSpPr>
        <p:spPr>
          <a:xfrm>
            <a:off x="2760107" y="3269456"/>
            <a:ext cx="2221944" cy="347186"/>
          </a:xfrm>
          <a:prstGeom prst="rect">
            <a:avLst/>
          </a:prstGeom>
          <a:noFill/>
          <a:ln/>
        </p:spPr>
        <p:txBody>
          <a:bodyPr wrap="none" rtlCol="0" anchor="t"/>
          <a:lstStyle/>
          <a:p>
            <a:pPr xmlns:a="http://schemas.openxmlformats.org/drawingml/2006/main" marL="0" indent="0">
              <a:lnSpc>
                <a:spcPts val="2734"/>
              </a:lnSpc>
              <a:buNone/>
            </a:pPr>
            <a:r xmlns:a="http://schemas.openxmlformats.org/drawingml/2006/main">
              <a:rPr lang="en" sz="2187" b="1" kern="0" spc="-66" dirty="0">
                <a:solidFill>
                  <a:srgbClr val="E5E0DF"/>
                </a:solidFill>
                <a:latin typeface="Inter" pitchFamily="34" charset="0"/>
                <a:ea typeface="Inter" pitchFamily="34" charset="-122"/>
                <a:cs typeface="Inter" pitchFamily="34" charset="-120"/>
              </a:rPr>
              <a:t>Simple and efficient</a:t>
            </a:r>
            <a:endParaRPr xmlns:a="http://schemas.openxmlformats.org/drawingml/2006/main" lang="en-US" sz="2187" dirty="0"/>
          </a:p>
        </p:txBody>
      </p:sp>
      <p:sp>
        <p:nvSpPr>
          <p:cNvPr id="10" name="Text 7"/>
          <p:cNvSpPr/>
          <p:nvPr/>
        </p:nvSpPr>
        <p:spPr>
          <a:xfrm>
            <a:off x="2760107" y="3749873"/>
            <a:ext cx="2647950" cy="2487811"/>
          </a:xfrm>
          <a:prstGeom prst="rect">
            <a:avLst/>
          </a:prstGeom>
          <a:noFill/>
          <a:ln/>
        </p:spPr>
        <p:txBody>
          <a:bodyPr wrap="square" rtlCol="0" anchor="t"/>
          <a:lstStyle/>
          <a:p>
            <a:pPr xmlns:a="http://schemas.openxmlformats.org/drawingml/2006/main" marL="0" indent="0">
              <a:lnSpc>
                <a:spcPts val="2799"/>
              </a:lnSpc>
              <a:buNone/>
            </a:pPr>
            <a:r xmlns:a="http://schemas.openxmlformats.org/drawingml/2006/main">
              <a:rPr lang="en" sz="1750" kern="0" spc="-35" dirty="0">
                <a:solidFill>
                  <a:srgbClr val="E5E0DF"/>
                </a:solidFill>
                <a:latin typeface="Inter" pitchFamily="34" charset="0"/>
                <a:ea typeface="Inter" pitchFamily="34" charset="-122"/>
                <a:cs typeface="Inter" pitchFamily="34" charset="-120"/>
              </a:rPr>
              <a:t>Entity Framework is a complete and powerful ORM (Object-Relational Mapping) that frees developers from the need to write SQL code directly in Asp.net applications.</a:t>
            </a:r>
            <a:endParaRPr xmlns:a="http://schemas.openxmlformats.org/drawingml/2006/main" lang="en-US" sz="1750" dirty="0"/>
          </a:p>
        </p:txBody>
      </p:sp>
      <p:sp>
        <p:nvSpPr>
          <p:cNvPr id="11" name="Shape 8"/>
          <p:cNvSpPr/>
          <p:nvPr/>
        </p:nvSpPr>
        <p:spPr>
          <a:xfrm>
            <a:off x="5630228" y="3193137"/>
            <a:ext cx="499943" cy="499943"/>
          </a:xfrm>
          <a:prstGeom prst="roundRect">
            <a:avLst>
              <a:gd name="adj" fmla="val 20000"/>
            </a:avLst>
          </a:prstGeom>
          <a:solidFill>
            <a:srgbClr val="110080"/>
          </a:solidFill>
          <a:ln w="13811">
            <a:solidFill>
              <a:srgbClr val="140099"/>
            </a:solidFill>
            <a:prstDash val="solid"/>
          </a:ln>
        </p:spPr>
        <p:txBody>
          <a:bodyPr/>
          <a:lstStyle/>
          <a:p>
            <a:endParaRPr lang="en-US"/>
          </a:p>
        </p:txBody>
      </p:sp>
      <p:sp>
        <p:nvSpPr>
          <p:cNvPr id="12" name="Text 9"/>
          <p:cNvSpPr/>
          <p:nvPr/>
        </p:nvSpPr>
        <p:spPr>
          <a:xfrm>
            <a:off x="5782270" y="3234809"/>
            <a:ext cx="195858" cy="416481"/>
          </a:xfrm>
          <a:prstGeom prst="rect">
            <a:avLst/>
          </a:prstGeom>
          <a:noFill/>
          <a:ln/>
        </p:spPr>
        <p:txBody>
          <a:bodyPr wrap="none" rtlCol="0" anchor="t"/>
          <a:lstStyle/>
          <a:p>
            <a:pPr xmlns:a="http://schemas.openxmlformats.org/drawingml/2006/main" marL="0" indent="0" algn="ctr">
              <a:lnSpc>
                <a:spcPts val="3281"/>
              </a:lnSpc>
              <a:buNone/>
            </a:pPr>
            <a:r xmlns:a="http://schemas.openxmlformats.org/drawingml/2006/main">
              <a:rPr lang="en" sz="2624" b="1" kern="0" spc="-79" dirty="0">
                <a:solidFill>
                  <a:srgbClr val="E5E0DF"/>
                </a:solidFill>
                <a:latin typeface="Inter" pitchFamily="34" charset="0"/>
                <a:ea typeface="Inter" pitchFamily="34" charset="-122"/>
                <a:cs typeface="Inter" pitchFamily="34" charset="-120"/>
              </a:rPr>
              <a:t>2</a:t>
            </a:r>
            <a:endParaRPr xmlns:a="http://schemas.openxmlformats.org/drawingml/2006/main" lang="en-US" sz="2624" dirty="0"/>
          </a:p>
        </p:txBody>
      </p:sp>
      <p:sp>
        <p:nvSpPr>
          <p:cNvPr id="13" name="Text 10"/>
          <p:cNvSpPr/>
          <p:nvPr/>
        </p:nvSpPr>
        <p:spPr>
          <a:xfrm>
            <a:off x="6352342" y="3269456"/>
            <a:ext cx="2221944" cy="347186"/>
          </a:xfrm>
          <a:prstGeom prst="rect">
            <a:avLst/>
          </a:prstGeom>
          <a:noFill/>
          <a:ln/>
        </p:spPr>
        <p:txBody>
          <a:bodyPr wrap="none" rtlCol="0" anchor="t"/>
          <a:lstStyle/>
          <a:p>
            <a:pPr xmlns:a="http://schemas.openxmlformats.org/drawingml/2006/main" marL="0" indent="0">
              <a:lnSpc>
                <a:spcPts val="2734"/>
              </a:lnSpc>
              <a:buNone/>
            </a:pPr>
            <a:r xmlns:a="http://schemas.openxmlformats.org/drawingml/2006/main">
              <a:rPr lang="en" sz="2187" b="1" kern="0" spc="-66" dirty="0">
                <a:solidFill>
                  <a:srgbClr val="E5E0DF"/>
                </a:solidFill>
                <a:latin typeface="Inter" pitchFamily="34" charset="0"/>
                <a:ea typeface="Inter" pitchFamily="34" charset="-122"/>
                <a:cs typeface="Inter" pitchFamily="34" charset="-120"/>
              </a:rPr>
              <a:t>Database interaction</a:t>
            </a:r>
            <a:endParaRPr xmlns:a="http://schemas.openxmlformats.org/drawingml/2006/main" lang="en-US" sz="2187" dirty="0"/>
          </a:p>
        </p:txBody>
      </p:sp>
      <p:sp>
        <p:nvSpPr>
          <p:cNvPr id="14" name="Text 11"/>
          <p:cNvSpPr/>
          <p:nvPr/>
        </p:nvSpPr>
        <p:spPr>
          <a:xfrm>
            <a:off x="6352342" y="3749873"/>
            <a:ext cx="2647950" cy="1777008"/>
          </a:xfrm>
          <a:prstGeom prst="rect">
            <a:avLst/>
          </a:prstGeom>
          <a:noFill/>
          <a:ln/>
        </p:spPr>
        <p:txBody>
          <a:bodyPr wrap="square" rtlCol="0" anchor="t"/>
          <a:lstStyle/>
          <a:p>
            <a:pPr xmlns:a="http://schemas.openxmlformats.org/drawingml/2006/main" marL="0" indent="0">
              <a:lnSpc>
                <a:spcPts val="2799"/>
              </a:lnSpc>
              <a:buNone/>
            </a:pPr>
            <a:r xmlns:a="http://schemas.openxmlformats.org/drawingml/2006/main">
              <a:rPr lang="en" sz="1750" kern="0" spc="-35" dirty="0">
                <a:solidFill>
                  <a:srgbClr val="E5E0DF"/>
                </a:solidFill>
                <a:latin typeface="Inter" pitchFamily="34" charset="0"/>
                <a:ea typeface="Inter" pitchFamily="34" charset="-122"/>
                <a:cs typeface="Inter" pitchFamily="34" charset="-120"/>
              </a:rPr>
              <a:t>Entity Framework helps the interaction between objects and tables in the database by using the Entity Model.</a:t>
            </a:r>
            <a:endParaRPr xmlns:a="http://schemas.openxmlformats.org/drawingml/2006/main" lang="en-US" sz="1750" dirty="0"/>
          </a:p>
        </p:txBody>
      </p:sp>
      <p:sp>
        <p:nvSpPr>
          <p:cNvPr id="15" name="Shape 12"/>
          <p:cNvSpPr/>
          <p:nvPr/>
        </p:nvSpPr>
        <p:spPr>
          <a:xfrm>
            <a:off x="9222462" y="3193137"/>
            <a:ext cx="499943" cy="499943"/>
          </a:xfrm>
          <a:prstGeom prst="roundRect">
            <a:avLst>
              <a:gd name="adj" fmla="val 20000"/>
            </a:avLst>
          </a:prstGeom>
          <a:solidFill>
            <a:srgbClr val="110080"/>
          </a:solidFill>
          <a:ln w="13811">
            <a:solidFill>
              <a:srgbClr val="140099"/>
            </a:solidFill>
            <a:prstDash val="solid"/>
          </a:ln>
        </p:spPr>
        <p:txBody>
          <a:bodyPr/>
          <a:lstStyle/>
          <a:p>
            <a:endParaRPr lang="en-US"/>
          </a:p>
        </p:txBody>
      </p:sp>
      <p:sp>
        <p:nvSpPr>
          <p:cNvPr id="16" name="Text 13"/>
          <p:cNvSpPr/>
          <p:nvPr/>
        </p:nvSpPr>
        <p:spPr>
          <a:xfrm>
            <a:off x="9370695" y="3234809"/>
            <a:ext cx="203478" cy="416481"/>
          </a:xfrm>
          <a:prstGeom prst="rect">
            <a:avLst/>
          </a:prstGeom>
          <a:noFill/>
          <a:ln/>
        </p:spPr>
        <p:txBody>
          <a:bodyPr wrap="none" rtlCol="0" anchor="t"/>
          <a:lstStyle/>
          <a:p>
            <a:pPr xmlns:a="http://schemas.openxmlformats.org/drawingml/2006/main" marL="0" indent="0" algn="ctr">
              <a:lnSpc>
                <a:spcPts val="3281"/>
              </a:lnSpc>
              <a:buNone/>
            </a:pPr>
            <a:r xmlns:a="http://schemas.openxmlformats.org/drawingml/2006/main">
              <a:rPr lang="en" sz="2624" b="1" kern="0" spc="-79" dirty="0">
                <a:solidFill>
                  <a:srgbClr val="E5E0DF"/>
                </a:solidFill>
                <a:latin typeface="Inter" pitchFamily="34" charset="0"/>
                <a:ea typeface="Inter" pitchFamily="34" charset="-122"/>
                <a:cs typeface="Inter" pitchFamily="34" charset="-120"/>
              </a:rPr>
              <a:t>3</a:t>
            </a:r>
            <a:endParaRPr xmlns:a="http://schemas.openxmlformats.org/drawingml/2006/main" lang="en-US" sz="2624" dirty="0"/>
          </a:p>
        </p:txBody>
      </p:sp>
      <p:sp>
        <p:nvSpPr>
          <p:cNvPr id="17" name="Text 14"/>
          <p:cNvSpPr/>
          <p:nvPr/>
        </p:nvSpPr>
        <p:spPr>
          <a:xfrm>
            <a:off x="9944576" y="3269456"/>
            <a:ext cx="2647950" cy="694373"/>
          </a:xfrm>
          <a:prstGeom prst="rect">
            <a:avLst/>
          </a:prstGeom>
          <a:noFill/>
          <a:ln/>
        </p:spPr>
        <p:txBody>
          <a:bodyPr wrap="square" rtlCol="0" anchor="t"/>
          <a:lstStyle/>
          <a:p>
            <a:pPr xmlns:a="http://schemas.openxmlformats.org/drawingml/2006/main" marL="0" indent="0">
              <a:lnSpc>
                <a:spcPts val="2734"/>
              </a:lnSpc>
              <a:buNone/>
            </a:pPr>
            <a:r xmlns:a="http://schemas.openxmlformats.org/drawingml/2006/main">
              <a:rPr lang="en" sz="2187" b="1" kern="0" spc="-66" dirty="0">
                <a:solidFill>
                  <a:srgbClr val="E5E0DF"/>
                </a:solidFill>
                <a:latin typeface="Inter" pitchFamily="34" charset="0"/>
                <a:ea typeface="Inter" pitchFamily="34" charset="-122"/>
                <a:cs typeface="Inter" pitchFamily="34" charset="-120"/>
              </a:rPr>
              <a:t>Facilitate CRUD operations</a:t>
            </a:r>
            <a:endParaRPr xmlns:a="http://schemas.openxmlformats.org/drawingml/2006/main" lang="en-US" sz="2187" dirty="0"/>
          </a:p>
        </p:txBody>
      </p:sp>
      <p:sp>
        <p:nvSpPr>
          <p:cNvPr id="18" name="Text 15"/>
          <p:cNvSpPr/>
          <p:nvPr/>
        </p:nvSpPr>
        <p:spPr>
          <a:xfrm>
            <a:off x="9944576" y="4097060"/>
            <a:ext cx="2647950" cy="1777008"/>
          </a:xfrm>
          <a:prstGeom prst="rect">
            <a:avLst/>
          </a:prstGeom>
          <a:noFill/>
          <a:ln/>
        </p:spPr>
        <p:txBody>
          <a:bodyPr wrap="square" rtlCol="0" anchor="t"/>
          <a:lstStyle/>
          <a:p>
            <a:pPr xmlns:a="http://schemas.openxmlformats.org/drawingml/2006/main" marL="0" indent="0">
              <a:lnSpc>
                <a:spcPts val="2799"/>
              </a:lnSpc>
              <a:buNone/>
            </a:pPr>
            <a:r xmlns:a="http://schemas.openxmlformats.org/drawingml/2006/main">
              <a:rPr lang="en" sz="1750" kern="0" spc="-35" dirty="0">
                <a:solidFill>
                  <a:srgbClr val="E5E0DF"/>
                </a:solidFill>
                <a:latin typeface="Inter" pitchFamily="34" charset="0"/>
                <a:ea typeface="Inter" pitchFamily="34" charset="-122"/>
                <a:cs typeface="Inter" pitchFamily="34" charset="-120"/>
              </a:rPr>
              <a:t>Entity Framework performs all Create, Read, Update and Delete operations for us easily and with minimal codes.</a:t>
            </a:r>
            <a:endParaRPr xmlns:a="http://schemas.openxmlformats.org/drawingml/2006/main"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16670" y="-1722"/>
            <a:ext cx="14630400" cy="8229600"/>
          </a:xfrm>
          <a:prstGeom prst="rect">
            <a:avLst/>
          </a:prstGeom>
          <a:solidFill>
            <a:srgbClr val="0C0C0C"/>
          </a:solidFill>
          <a:ln/>
        </p:spPr>
        <p:txBody>
          <a:bodyPr/>
          <a:lstStyle/>
          <a:p>
            <a:pPr algn="ctr" rtl="1"/>
            <a:endParaRPr lang="en-US" b="1">
              <a:solidFill>
                <a:schemeClr val="bg1"/>
              </a:solidFill>
            </a:endParaRPr>
          </a:p>
        </p:txBody>
      </p:sp>
      <p:sp>
        <p:nvSpPr>
          <p:cNvPr id="3" name="Shape 1"/>
          <p:cNvSpPr/>
          <p:nvPr/>
        </p:nvSpPr>
        <p:spPr>
          <a:xfrm>
            <a:off x="-16670" y="-1722"/>
            <a:ext cx="14630400" cy="8229600"/>
          </a:xfrm>
          <a:prstGeom prst="rect">
            <a:avLst/>
          </a:prstGeom>
          <a:solidFill>
            <a:srgbClr val="272525"/>
          </a:solidFill>
          <a:ln w="13811">
            <a:solidFill>
              <a:srgbClr val="565151"/>
            </a:solidFill>
            <a:prstDash val="solid"/>
          </a:ln>
        </p:spPr>
        <p:txBody>
          <a:bodyPr/>
          <a:lstStyle/>
          <a:p>
            <a:pPr algn="ctr" rtl="1"/>
            <a:endParaRPr lang="en-US" b="1">
              <a:solidFill>
                <a:schemeClr val="bg1"/>
              </a:solidFill>
            </a:endParaRPr>
          </a:p>
        </p:txBody>
      </p:sp>
      <p:pic>
        <p:nvPicPr>
          <p:cNvPr id="4" name="Image 0" descr="preencoded.png"/>
          <p:cNvPicPr>
            <a:picLocks noChangeAspect="1"/>
          </p:cNvPicPr>
          <p:nvPr/>
        </p:nvPicPr>
        <p:blipFill>
          <a:blip r:embed="rId3"/>
          <a:stretch>
            <a:fillRect/>
          </a:stretch>
        </p:blipFill>
        <p:spPr>
          <a:xfrm>
            <a:off x="0" y="105434"/>
            <a:ext cx="14630400" cy="8229600"/>
          </a:xfrm>
          <a:prstGeom prst="rect">
            <a:avLst/>
          </a:prstGeom>
        </p:spPr>
      </p:pic>
      <p:sp>
        <p:nvSpPr>
          <p:cNvPr id="6" name="Text 3"/>
          <p:cNvSpPr/>
          <p:nvPr/>
        </p:nvSpPr>
        <p:spPr>
          <a:xfrm>
            <a:off x="4362807" y="1116781"/>
            <a:ext cx="5904786" cy="694373"/>
          </a:xfrm>
          <a:prstGeom prst="rect">
            <a:avLst/>
          </a:prstGeom>
          <a:noFill/>
          <a:ln/>
        </p:spPr>
        <p:txBody>
          <a:bodyPr wrap="none" rtlCol="0" anchor="t"/>
          <a:lstStyle/>
          <a:p>
            <a:pPr xmlns:a="http://schemas.openxmlformats.org/drawingml/2006/main" marL="0" indent="0" algn="ctr" rtl="1">
              <a:lnSpc>
                <a:spcPts val="5468"/>
              </a:lnSpc>
              <a:buNone/>
            </a:pPr>
            <a:r xmlns:a="http://schemas.openxmlformats.org/drawingml/2006/main">
              <a:rPr lang="en" sz="4374" b="1" kern="0" spc="-131" dirty="0">
                <a:solidFill>
                  <a:schemeClr val="bg1"/>
                </a:solidFill>
                <a:latin typeface="Inter" pitchFamily="34" charset="0"/>
                <a:ea typeface="Inter" pitchFamily="34" charset="-122"/>
                <a:cs typeface="Inter" pitchFamily="34" charset="-120"/>
              </a:rPr>
              <a:t> </a:t>
            </a:r>
            <a:r xmlns:a="http://schemas.openxmlformats.org/drawingml/2006/main">
              <a:rPr lang="en" sz="4374" b="1" kern="0" spc="-131" dirty="0">
                <a:solidFill>
                  <a:schemeClr val="bg1"/>
                </a:solidFill>
                <a:latin typeface="Inter" pitchFamily="34" charset="0"/>
                <a:ea typeface="Inter" pitchFamily="34" charset="-122"/>
                <a:cs typeface="Inter" pitchFamily="34" charset="-120"/>
              </a:rPr>
              <a:t>Advantages</a:t>
            </a:r>
            <a:endParaRPr xmlns:a="http://schemas.openxmlformats.org/drawingml/2006/main" lang="en-US" sz="4374" b="1" dirty="0">
              <a:solidFill>
                <a:schemeClr val="bg1"/>
              </a:solidFill>
            </a:endParaRPr>
          </a:p>
        </p:txBody>
      </p:sp>
      <p:sp>
        <p:nvSpPr>
          <p:cNvPr id="7" name="Shape 4"/>
          <p:cNvSpPr/>
          <p:nvPr/>
        </p:nvSpPr>
        <p:spPr>
          <a:xfrm>
            <a:off x="909232" y="2830973"/>
            <a:ext cx="499943" cy="416482"/>
          </a:xfrm>
          <a:prstGeom prst="roundRect">
            <a:avLst>
              <a:gd name="adj" fmla="val 20000"/>
            </a:avLst>
          </a:prstGeom>
          <a:solidFill>
            <a:srgbClr val="110080"/>
          </a:solidFill>
          <a:ln w="13811">
            <a:solidFill>
              <a:srgbClr val="140099"/>
            </a:solidFill>
            <a:prstDash val="solid"/>
          </a:ln>
        </p:spPr>
        <p:txBody>
          <a:bodyPr/>
          <a:lstStyle/>
          <a:p>
            <a:pPr xmlns:a="http://schemas.openxmlformats.org/drawingml/2006/main" algn="ctr" rtl="1"/>
            <a:r xmlns:a="http://schemas.openxmlformats.org/drawingml/2006/main">
              <a:rPr lang="en" b="1" dirty="0">
                <a:solidFill>
                  <a:schemeClr val="bg1"/>
                </a:solidFill>
              </a:rPr>
              <a:t>1</a:t>
            </a:r>
            <a:endParaRPr xmlns:a="http://schemas.openxmlformats.org/drawingml/2006/main" lang="en-US" b="1" dirty="0">
              <a:solidFill>
                <a:schemeClr val="bg1"/>
              </a:solidFill>
            </a:endParaRPr>
          </a:p>
        </p:txBody>
      </p:sp>
      <p:sp>
        <p:nvSpPr>
          <p:cNvPr id="8" name="Text 5"/>
          <p:cNvSpPr/>
          <p:nvPr/>
        </p:nvSpPr>
        <p:spPr>
          <a:xfrm>
            <a:off x="2192416" y="3233087"/>
            <a:ext cx="157758" cy="416481"/>
          </a:xfrm>
          <a:prstGeom prst="rect">
            <a:avLst/>
          </a:prstGeom>
          <a:noFill/>
          <a:ln/>
        </p:spPr>
        <p:txBody>
          <a:bodyPr wrap="none" rtlCol="0" anchor="t"/>
          <a:lstStyle/>
          <a:p>
            <a:pPr marL="0" indent="0" algn="ctr" rtl="1">
              <a:lnSpc>
                <a:spcPts val="3281"/>
              </a:lnSpc>
              <a:buNone/>
            </a:pPr>
            <a:endParaRPr lang="en-US" sz="2624" b="1" dirty="0">
              <a:solidFill>
                <a:schemeClr val="bg1"/>
              </a:solidFill>
            </a:endParaRPr>
          </a:p>
        </p:txBody>
      </p:sp>
      <p:sp>
        <p:nvSpPr>
          <p:cNvPr id="9" name="Text 6"/>
          <p:cNvSpPr/>
          <p:nvPr/>
        </p:nvSpPr>
        <p:spPr>
          <a:xfrm>
            <a:off x="1279635" y="2888748"/>
            <a:ext cx="2221944" cy="347186"/>
          </a:xfrm>
          <a:prstGeom prst="rect">
            <a:avLst/>
          </a:prstGeom>
          <a:noFill/>
          <a:ln/>
        </p:spPr>
        <p:txBody>
          <a:bodyPr wrap="none" rtlCol="0" anchor="t"/>
          <a:lstStyle/>
          <a:p>
            <a:pPr xmlns:a="http://schemas.openxmlformats.org/drawingml/2006/main" marL="0" indent="0" algn="ctr" rtl="1">
              <a:lnSpc>
                <a:spcPts val="2734"/>
              </a:lnSpc>
              <a:buNone/>
            </a:pPr>
            <a:r xmlns:a="http://schemas.openxmlformats.org/drawingml/2006/main">
              <a:rPr lang="en" sz="2400" b="1" i="0" dirty="0">
                <a:solidFill>
                  <a:schemeClr val="bg1"/>
                </a:solidFill>
                <a:effectLst/>
                <a:latin typeface="__vazir_46c312"/>
              </a:rPr>
              <a:t>Access to data</a:t>
            </a:r>
            <a:endParaRPr xmlns:a="http://schemas.openxmlformats.org/drawingml/2006/main" lang="en-US" sz="2187" b="1" dirty="0">
              <a:solidFill>
                <a:schemeClr val="bg1"/>
              </a:solidFill>
            </a:endParaRPr>
          </a:p>
        </p:txBody>
      </p:sp>
      <p:sp>
        <p:nvSpPr>
          <p:cNvPr id="10" name="Text 7"/>
          <p:cNvSpPr/>
          <p:nvPr/>
        </p:nvSpPr>
        <p:spPr>
          <a:xfrm>
            <a:off x="963594" y="3441327"/>
            <a:ext cx="2647950" cy="2487811"/>
          </a:xfrm>
          <a:prstGeom prst="rect">
            <a:avLst/>
          </a:prstGeom>
          <a:noFill/>
          <a:ln/>
        </p:spPr>
        <p:txBody>
          <a:bodyPr wrap="square" rtlCol="0" anchor="t"/>
          <a:lstStyle/>
          <a:p>
            <a:pPr xmlns:a="http://schemas.openxmlformats.org/drawingml/2006/main" marL="0" indent="0" algn="ctr" rtl="1">
              <a:lnSpc>
                <a:spcPts val="2799"/>
              </a:lnSpc>
              <a:buNone/>
            </a:pPr>
            <a:r xmlns:a="http://schemas.openxmlformats.org/drawingml/2006/main">
              <a:rPr lang="en" sz="1600" b="1" i="0" dirty="0">
                <a:solidFill>
                  <a:schemeClr val="bg1"/>
                </a:solidFill>
                <a:effectLst/>
                <a:latin typeface="__vazir_46c312"/>
              </a:rPr>
              <a:t>Accessing data in this framework is very simple and allows you to create the conceptual model needed for business.</a:t>
            </a:r>
            <a:endParaRPr xmlns:a="http://schemas.openxmlformats.org/drawingml/2006/main" lang="en-US" sz="1750" b="1" dirty="0">
              <a:solidFill>
                <a:schemeClr val="bg1"/>
              </a:solidFill>
            </a:endParaRPr>
          </a:p>
        </p:txBody>
      </p:sp>
      <p:sp>
        <p:nvSpPr>
          <p:cNvPr id="11" name="Shape 8"/>
          <p:cNvSpPr/>
          <p:nvPr/>
        </p:nvSpPr>
        <p:spPr>
          <a:xfrm>
            <a:off x="5361699" y="6184885"/>
            <a:ext cx="499943" cy="347186"/>
          </a:xfrm>
          <a:prstGeom prst="roundRect">
            <a:avLst>
              <a:gd name="adj" fmla="val 20000"/>
            </a:avLst>
          </a:prstGeom>
          <a:solidFill>
            <a:srgbClr val="110080"/>
          </a:solidFill>
          <a:ln w="13811">
            <a:solidFill>
              <a:srgbClr val="140099"/>
            </a:solidFill>
            <a:prstDash val="solid"/>
          </a:ln>
        </p:spPr>
        <p:txBody>
          <a:bodyPr/>
          <a:lstStyle/>
          <a:p>
            <a:pPr xmlns:a="http://schemas.openxmlformats.org/drawingml/2006/main" algn="ctr" rtl="1"/>
            <a:r xmlns:a="http://schemas.openxmlformats.org/drawingml/2006/main">
              <a:rPr lang="en" b="1" dirty="0">
                <a:solidFill>
                  <a:schemeClr val="bg1"/>
                </a:solidFill>
              </a:rPr>
              <a:t>2</a:t>
            </a:r>
            <a:endParaRPr xmlns:a="http://schemas.openxmlformats.org/drawingml/2006/main" lang="en-US" b="1" dirty="0">
              <a:solidFill>
                <a:schemeClr val="bg1"/>
              </a:solidFill>
            </a:endParaRPr>
          </a:p>
        </p:txBody>
      </p:sp>
      <p:sp>
        <p:nvSpPr>
          <p:cNvPr id="12" name="Text 9"/>
          <p:cNvSpPr/>
          <p:nvPr/>
        </p:nvSpPr>
        <p:spPr>
          <a:xfrm>
            <a:off x="5765600" y="3233087"/>
            <a:ext cx="195858" cy="416481"/>
          </a:xfrm>
          <a:prstGeom prst="rect">
            <a:avLst/>
          </a:prstGeom>
          <a:noFill/>
          <a:ln/>
        </p:spPr>
        <p:txBody>
          <a:bodyPr wrap="none" rtlCol="0" anchor="t"/>
          <a:lstStyle/>
          <a:p>
            <a:pPr marL="0" indent="0" algn="ctr" rtl="1">
              <a:lnSpc>
                <a:spcPts val="3281"/>
              </a:lnSpc>
              <a:buNone/>
            </a:pPr>
            <a:endParaRPr lang="en-US" sz="2624" b="1" dirty="0">
              <a:solidFill>
                <a:schemeClr val="bg1"/>
              </a:solidFill>
            </a:endParaRPr>
          </a:p>
        </p:txBody>
      </p:sp>
      <p:sp>
        <p:nvSpPr>
          <p:cNvPr id="13" name="Text 10"/>
          <p:cNvSpPr/>
          <p:nvPr/>
        </p:nvSpPr>
        <p:spPr>
          <a:xfrm>
            <a:off x="5861642" y="6233876"/>
            <a:ext cx="2221944" cy="347186"/>
          </a:xfrm>
          <a:prstGeom prst="rect">
            <a:avLst/>
          </a:prstGeom>
          <a:noFill/>
          <a:ln/>
        </p:spPr>
        <p:txBody>
          <a:bodyPr wrap="none" rtlCol="0" anchor="t"/>
          <a:lstStyle/>
          <a:p>
            <a:pPr xmlns:a="http://schemas.openxmlformats.org/drawingml/2006/main" marL="0" indent="0" algn="ctr" rtl="1">
              <a:lnSpc>
                <a:spcPts val="2734"/>
              </a:lnSpc>
              <a:buNone/>
            </a:pPr>
            <a:r xmlns:a="http://schemas.openxmlformats.org/drawingml/2006/main">
              <a:rPr lang="en" sz="2400" b="1" i="0" dirty="0">
                <a:solidFill>
                  <a:schemeClr val="bg1"/>
                </a:solidFill>
                <a:effectLst/>
                <a:latin typeface="__vazir_46c312"/>
              </a:rPr>
              <a:t>EF</a:t>
            </a:r>
            <a:endParaRPr xmlns:a="http://schemas.openxmlformats.org/drawingml/2006/main" lang="en-US" sz="2187" b="1" dirty="0">
              <a:solidFill>
                <a:schemeClr val="bg1"/>
              </a:solidFill>
            </a:endParaRPr>
          </a:p>
        </p:txBody>
      </p:sp>
      <p:sp>
        <p:nvSpPr>
          <p:cNvPr id="14" name="Text 11"/>
          <p:cNvSpPr/>
          <p:nvPr/>
        </p:nvSpPr>
        <p:spPr>
          <a:xfrm>
            <a:off x="5642973" y="6763515"/>
            <a:ext cx="2647950" cy="1777008"/>
          </a:xfrm>
          <a:prstGeom prst="rect">
            <a:avLst/>
          </a:prstGeom>
          <a:noFill/>
          <a:ln/>
        </p:spPr>
        <p:txBody>
          <a:bodyPr wrap="square" rtlCol="0" anchor="t"/>
          <a:lstStyle/>
          <a:p>
            <a:pPr xmlns:a="http://schemas.openxmlformats.org/drawingml/2006/main" marL="0" indent="0" algn="ctr" rtl="1">
              <a:lnSpc>
                <a:spcPts val="2799"/>
              </a:lnSpc>
              <a:buNone/>
            </a:pPr>
            <a:r xmlns:a="http://schemas.openxmlformats.org/drawingml/2006/main">
              <a:rPr lang="en" sz="1600" b="1" i="0" dirty="0">
                <a:solidFill>
                  <a:schemeClr val="bg1"/>
                </a:solidFill>
                <a:effectLst/>
                <a:latin typeface="__vazir_46c312"/>
              </a:rPr>
              <a:t>EF </a:t>
            </a:r>
            <a:r xmlns:a="http://schemas.openxmlformats.org/drawingml/2006/main">
              <a:rPr lang="en" sz="1600" b="1" i="0" dirty="0">
                <a:solidFill>
                  <a:schemeClr val="bg1"/>
                </a:solidFill>
                <a:effectLst/>
                <a:latin typeface="__vazir_46c312"/>
              </a:rPr>
              <a:t>allows you to </a:t>
            </a:r>
            <a:r xmlns:a="http://schemas.openxmlformats.org/drawingml/2006/main">
              <a:rPr lang="en" sz="1600" b="1" i="0" dirty="0">
                <a:solidFill>
                  <a:schemeClr val="bg1"/>
                </a:solidFill>
                <a:effectLst/>
                <a:latin typeface="__vazir_46c312"/>
              </a:rPr>
              <a:t>manage many-to-many relationships without multiple </a:t>
            </a:r>
            <a:endParaRPr xmlns:a="http://schemas.openxmlformats.org/drawingml/2006/main" lang="en-US" sz="1750" b="1" dirty="0">
              <a:solidFill>
                <a:schemeClr val="bg1"/>
              </a:solidFill>
            </a:endParaRPr>
            <a:r xmlns:a="http://schemas.openxmlformats.org/drawingml/2006/main">
              <a:rPr lang="en" sz="1600" b="1" i="0" dirty="0">
                <a:solidFill>
                  <a:schemeClr val="bg1"/>
                </a:solidFill>
                <a:effectLst/>
                <a:latin typeface="__vazir_46c312"/>
              </a:rPr>
              <a:t>JOINs .</a:t>
            </a:r>
          </a:p>
        </p:txBody>
      </p:sp>
      <p:sp>
        <p:nvSpPr>
          <p:cNvPr id="16" name="Text 13"/>
          <p:cNvSpPr/>
          <p:nvPr/>
        </p:nvSpPr>
        <p:spPr>
          <a:xfrm>
            <a:off x="9354025" y="3233087"/>
            <a:ext cx="203478" cy="416481"/>
          </a:xfrm>
          <a:prstGeom prst="rect">
            <a:avLst/>
          </a:prstGeom>
          <a:noFill/>
          <a:ln/>
        </p:spPr>
        <p:txBody>
          <a:bodyPr wrap="none" rtlCol="0" anchor="t"/>
          <a:lstStyle/>
          <a:p>
            <a:pPr marL="0" indent="0" algn="ctr" rtl="1">
              <a:lnSpc>
                <a:spcPts val="3281"/>
              </a:lnSpc>
              <a:buNone/>
            </a:pPr>
            <a:endParaRPr lang="en-US" sz="2624" b="1" dirty="0">
              <a:solidFill>
                <a:schemeClr val="bg1"/>
              </a:solidFill>
            </a:endParaRPr>
          </a:p>
        </p:txBody>
      </p:sp>
      <p:sp>
        <p:nvSpPr>
          <p:cNvPr id="17" name="Text 14"/>
          <p:cNvSpPr/>
          <p:nvPr/>
        </p:nvSpPr>
        <p:spPr>
          <a:xfrm>
            <a:off x="11272490" y="2888747"/>
            <a:ext cx="2647950" cy="694373"/>
          </a:xfrm>
          <a:prstGeom prst="rect">
            <a:avLst/>
          </a:prstGeom>
          <a:noFill/>
          <a:ln/>
        </p:spPr>
        <p:txBody>
          <a:bodyPr wrap="square" rtlCol="0" anchor="t"/>
          <a:lstStyle/>
          <a:p>
            <a:pPr xmlns:a="http://schemas.openxmlformats.org/drawingml/2006/main" marL="0" indent="0" algn="ctr" rtl="1">
              <a:lnSpc>
                <a:spcPts val="2734"/>
              </a:lnSpc>
              <a:buNone/>
            </a:pPr>
            <a:r xmlns:a="http://schemas.openxmlformats.org/drawingml/2006/main">
              <a:rPr lang="en" sz="2400" b="1" i="0" dirty="0">
                <a:solidFill>
                  <a:schemeClr val="bg1"/>
                </a:solidFill>
                <a:effectLst/>
                <a:latin typeface="__vazir_46c312"/>
              </a:rPr>
              <a:t>Inheritance</a:t>
            </a:r>
            <a:endParaRPr xmlns:a="http://schemas.openxmlformats.org/drawingml/2006/main" lang="en-US" sz="2187" b="1" dirty="0">
              <a:solidFill>
                <a:schemeClr val="bg1"/>
              </a:solidFill>
            </a:endParaRPr>
          </a:p>
        </p:txBody>
      </p:sp>
      <p:sp>
        <p:nvSpPr>
          <p:cNvPr id="18" name="Text 15"/>
          <p:cNvSpPr/>
          <p:nvPr/>
        </p:nvSpPr>
        <p:spPr>
          <a:xfrm>
            <a:off x="10979683" y="3441327"/>
            <a:ext cx="2647950" cy="1777008"/>
          </a:xfrm>
          <a:prstGeom prst="rect">
            <a:avLst/>
          </a:prstGeom>
          <a:noFill/>
          <a:ln/>
        </p:spPr>
        <p:txBody>
          <a:bodyPr wrap="square" rtlCol="0" anchor="t"/>
          <a:lstStyle/>
          <a:p>
            <a:pPr xmlns:a="http://schemas.openxmlformats.org/drawingml/2006/main" marL="0" indent="0" algn="ctr" rtl="1">
              <a:lnSpc>
                <a:spcPts val="2799"/>
              </a:lnSpc>
              <a:buNone/>
            </a:pPr>
            <a:r xmlns:a="http://schemas.openxmlformats.org/drawingml/2006/main">
              <a:rPr lang="en" sz="1600" b="1" i="0" dirty="0">
                <a:solidFill>
                  <a:schemeClr val="bg1"/>
                </a:solidFill>
                <a:effectLst/>
                <a:latin typeface="__vazir_46c312"/>
              </a:rPr>
              <a:t>, there is </a:t>
            </a:r>
            <a:endParaRPr xmlns:a="http://schemas.openxmlformats.org/drawingml/2006/main" lang="en-US" sz="1750" b="1" dirty="0">
              <a:solidFill>
                <a:schemeClr val="bg1"/>
              </a:solidFill>
            </a:endParaRPr>
            <a:r xmlns:a="http://schemas.openxmlformats.org/drawingml/2006/main">
              <a:rPr lang="en" sz="1600" b="1" i="0" dirty="0">
                <a:solidFill>
                  <a:schemeClr val="bg1"/>
                </a:solidFill>
                <a:effectLst/>
                <a:latin typeface="__vazir_46c312"/>
              </a:rPr>
              <a:t>rich and good inheritance support for tables for hierarchy, subclasses and </a:t>
            </a:r>
            <a:r xmlns:a="http://schemas.openxmlformats.org/drawingml/2006/main">
              <a:rPr lang="en" sz="1600" b="1" i="0" dirty="0">
                <a:solidFill>
                  <a:schemeClr val="bg1"/>
                </a:solidFill>
                <a:effectLst/>
                <a:latin typeface="__vazir_46c312"/>
              </a:rPr>
              <a:t>concrete </a:t>
            </a:r>
            <a:r xmlns:a="http://schemas.openxmlformats.org/drawingml/2006/main">
              <a:rPr lang="en" sz="1600" b="1" i="0" dirty="0" err="1">
                <a:solidFill>
                  <a:schemeClr val="bg1"/>
                </a:solidFill>
                <a:effectLst/>
                <a:latin typeface="__vazir_46c312"/>
              </a:rPr>
              <a:t>types </a:t>
            </a:r>
            <a:r xmlns:a="http://schemas.openxmlformats.org/drawingml/2006/main">
              <a:rPr lang="en" sz="1600" b="1" i="0" dirty="0">
                <a:solidFill>
                  <a:schemeClr val="bg1"/>
                </a:solidFill>
                <a:effectLst/>
                <a:latin typeface="__vazir_46c312"/>
              </a:rPr>
              <a:t>.</a:t>
            </a:r>
          </a:p>
        </p:txBody>
      </p:sp>
      <p:pic>
        <p:nvPicPr>
          <p:cNvPr id="2052" name="Picture 4" descr="Advantages and Disadvantages of Buying a Franchise | FranchiseDirect.com">
            <a:extLst>
              <a:ext uri="{FF2B5EF4-FFF2-40B4-BE49-F238E27FC236}">
                <a16:creationId xmlns:a16="http://schemas.microsoft.com/office/drawing/2014/main" id="{7A4AB967-A8DB-59D1-9E17-587B97AF7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4351" y="2214865"/>
            <a:ext cx="6674849" cy="360915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20" name="Shape 12">
            <a:extLst>
              <a:ext uri="{FF2B5EF4-FFF2-40B4-BE49-F238E27FC236}">
                <a16:creationId xmlns:a16="http://schemas.microsoft.com/office/drawing/2014/main" id="{C73DD409-A2EB-156E-BABF-D3F204F8966E}"/>
              </a:ext>
            </a:extLst>
          </p:cNvPr>
          <p:cNvSpPr/>
          <p:nvPr/>
        </p:nvSpPr>
        <p:spPr>
          <a:xfrm>
            <a:off x="11251881" y="2781592"/>
            <a:ext cx="499943" cy="451496"/>
          </a:xfrm>
          <a:prstGeom prst="roundRect">
            <a:avLst>
              <a:gd name="adj" fmla="val 20000"/>
            </a:avLst>
          </a:prstGeom>
          <a:solidFill>
            <a:srgbClr val="110080"/>
          </a:solidFill>
          <a:ln w="13811">
            <a:solidFill>
              <a:srgbClr val="140099"/>
            </a:solidFill>
            <a:prstDash val="solid"/>
          </a:ln>
        </p:spPr>
        <p:txBody>
          <a:bodyPr/>
          <a:lstStyle/>
          <a:p>
            <a:pPr xmlns:a="http://schemas.openxmlformats.org/drawingml/2006/main" algn="ctr" rtl="1"/>
            <a:r xmlns:a="http://schemas.openxmlformats.org/drawingml/2006/main">
              <a:rPr lang="en" b="1" dirty="0">
                <a:solidFill>
                  <a:schemeClr val="bg1"/>
                </a:solidFill>
              </a:rPr>
              <a:t>3</a:t>
            </a:r>
            <a:endParaRPr xmlns:a="http://schemas.openxmlformats.org/drawingml/2006/main" lang="en-US" b="1" dirty="0">
              <a:solidFill>
                <a:schemeClr val="bg1"/>
              </a:solidFill>
            </a:endParaRPr>
          </a:p>
        </p:txBody>
      </p:sp>
    </p:spTree>
    <p:extLst>
      <p:ext uri="{BB962C8B-B14F-4D97-AF65-F5344CB8AC3E}">
        <p14:creationId xmlns:p14="http://schemas.microsoft.com/office/powerpoint/2010/main" val="1260257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16670" y="-1722"/>
            <a:ext cx="14630400" cy="8229600"/>
          </a:xfrm>
          <a:prstGeom prst="rect">
            <a:avLst/>
          </a:prstGeom>
          <a:solidFill>
            <a:srgbClr val="0C0C0C"/>
          </a:solidFill>
          <a:ln/>
        </p:spPr>
        <p:txBody>
          <a:bodyPr/>
          <a:lstStyle/>
          <a:p>
            <a:pPr algn="ctr" rtl="1"/>
            <a:endParaRPr lang="en-US" b="1">
              <a:solidFill>
                <a:schemeClr val="bg1"/>
              </a:solidFill>
            </a:endParaRPr>
          </a:p>
        </p:txBody>
      </p:sp>
      <p:sp>
        <p:nvSpPr>
          <p:cNvPr id="3" name="Shape 1"/>
          <p:cNvSpPr/>
          <p:nvPr/>
        </p:nvSpPr>
        <p:spPr>
          <a:xfrm>
            <a:off x="-16670" y="-1722"/>
            <a:ext cx="14630400" cy="8229600"/>
          </a:xfrm>
          <a:prstGeom prst="rect">
            <a:avLst/>
          </a:prstGeom>
          <a:solidFill>
            <a:srgbClr val="272525"/>
          </a:solidFill>
          <a:ln w="13811">
            <a:solidFill>
              <a:srgbClr val="565151"/>
            </a:solidFill>
            <a:prstDash val="solid"/>
          </a:ln>
        </p:spPr>
        <p:txBody>
          <a:bodyPr/>
          <a:lstStyle/>
          <a:p>
            <a:pPr algn="ctr" rtl="1"/>
            <a:endParaRPr lang="en-US" b="1">
              <a:solidFill>
                <a:schemeClr val="bg1"/>
              </a:solidFill>
            </a:endParaRPr>
          </a:p>
        </p:txBody>
      </p:sp>
      <p:pic>
        <p:nvPicPr>
          <p:cNvPr id="4" name="Image 0" descr="preencoded.png"/>
          <p:cNvPicPr>
            <a:picLocks noChangeAspect="1"/>
          </p:cNvPicPr>
          <p:nvPr/>
        </p:nvPicPr>
        <p:blipFill>
          <a:blip r:embed="rId3"/>
          <a:stretch>
            <a:fillRect/>
          </a:stretch>
        </p:blipFill>
        <p:spPr>
          <a:xfrm>
            <a:off x="0" y="105434"/>
            <a:ext cx="14630400" cy="8229600"/>
          </a:xfrm>
          <a:prstGeom prst="rect">
            <a:avLst/>
          </a:prstGeom>
        </p:spPr>
      </p:pic>
      <p:sp>
        <p:nvSpPr>
          <p:cNvPr id="6" name="Text 3"/>
          <p:cNvSpPr/>
          <p:nvPr/>
        </p:nvSpPr>
        <p:spPr>
          <a:xfrm>
            <a:off x="4362807" y="1116781"/>
            <a:ext cx="5904786" cy="694373"/>
          </a:xfrm>
          <a:prstGeom prst="rect">
            <a:avLst/>
          </a:prstGeom>
          <a:noFill/>
          <a:ln/>
        </p:spPr>
        <p:txBody>
          <a:bodyPr wrap="none" rtlCol="0" anchor="t"/>
          <a:lstStyle/>
          <a:p>
            <a:pPr xmlns:a="http://schemas.openxmlformats.org/drawingml/2006/main" marL="0" indent="0" algn="ctr" rtl="1">
              <a:lnSpc>
                <a:spcPts val="5468"/>
              </a:lnSpc>
              <a:buNone/>
            </a:pPr>
            <a:r xmlns:a="http://schemas.openxmlformats.org/drawingml/2006/main">
              <a:rPr lang="en" sz="4374" b="1" kern="0" spc="-131" dirty="0">
                <a:solidFill>
                  <a:schemeClr val="bg1"/>
                </a:solidFill>
                <a:latin typeface="Inter" pitchFamily="34" charset="0"/>
                <a:ea typeface="Inter" pitchFamily="34" charset="-122"/>
                <a:cs typeface="Inter" pitchFamily="34" charset="-120"/>
              </a:rPr>
              <a:t> </a:t>
            </a:r>
            <a:r xmlns:a="http://schemas.openxmlformats.org/drawingml/2006/main">
              <a:rPr lang="en" sz="4374" b="1" kern="0" spc="-131" dirty="0">
                <a:solidFill>
                  <a:schemeClr val="bg1"/>
                </a:solidFill>
                <a:latin typeface="Inter" pitchFamily="34" charset="0"/>
                <a:ea typeface="Inter" pitchFamily="34" charset="-122"/>
                <a:cs typeface="Inter" pitchFamily="34" charset="-120"/>
              </a:rPr>
              <a:t>Disadvantages</a:t>
            </a:r>
            <a:endParaRPr xmlns:a="http://schemas.openxmlformats.org/drawingml/2006/main" lang="en-US" sz="4374" b="1" dirty="0">
              <a:solidFill>
                <a:schemeClr val="bg1"/>
              </a:solidFill>
            </a:endParaRPr>
          </a:p>
        </p:txBody>
      </p:sp>
      <p:sp>
        <p:nvSpPr>
          <p:cNvPr id="7" name="Shape 4"/>
          <p:cNvSpPr/>
          <p:nvPr/>
        </p:nvSpPr>
        <p:spPr>
          <a:xfrm>
            <a:off x="909232" y="2830973"/>
            <a:ext cx="499943" cy="416482"/>
          </a:xfrm>
          <a:prstGeom prst="roundRect">
            <a:avLst>
              <a:gd name="adj" fmla="val 20000"/>
            </a:avLst>
          </a:prstGeom>
          <a:solidFill>
            <a:srgbClr val="110080"/>
          </a:solidFill>
          <a:ln w="13811">
            <a:solidFill>
              <a:srgbClr val="140099"/>
            </a:solidFill>
            <a:prstDash val="solid"/>
          </a:ln>
        </p:spPr>
        <p:txBody>
          <a:bodyPr/>
          <a:lstStyle/>
          <a:p>
            <a:pPr xmlns:a="http://schemas.openxmlformats.org/drawingml/2006/main" algn="ctr" rtl="1"/>
            <a:r xmlns:a="http://schemas.openxmlformats.org/drawingml/2006/main">
              <a:rPr lang="en" b="1" dirty="0">
                <a:solidFill>
                  <a:schemeClr val="bg1"/>
                </a:solidFill>
              </a:rPr>
              <a:t>1</a:t>
            </a:r>
            <a:endParaRPr xmlns:a="http://schemas.openxmlformats.org/drawingml/2006/main" lang="en-US" b="1" dirty="0">
              <a:solidFill>
                <a:schemeClr val="bg1"/>
              </a:solidFill>
            </a:endParaRPr>
          </a:p>
        </p:txBody>
      </p:sp>
      <p:sp>
        <p:nvSpPr>
          <p:cNvPr id="8" name="Text 5"/>
          <p:cNvSpPr/>
          <p:nvPr/>
        </p:nvSpPr>
        <p:spPr>
          <a:xfrm>
            <a:off x="2192416" y="3233087"/>
            <a:ext cx="157758" cy="416481"/>
          </a:xfrm>
          <a:prstGeom prst="rect">
            <a:avLst/>
          </a:prstGeom>
          <a:noFill/>
          <a:ln/>
        </p:spPr>
        <p:txBody>
          <a:bodyPr wrap="none" rtlCol="0" anchor="t"/>
          <a:lstStyle/>
          <a:p>
            <a:pPr marL="0" indent="0" algn="ctr" rtl="1">
              <a:lnSpc>
                <a:spcPts val="3281"/>
              </a:lnSpc>
              <a:buNone/>
            </a:pPr>
            <a:endParaRPr lang="en-US" sz="2624" b="1" dirty="0">
              <a:solidFill>
                <a:schemeClr val="bg1"/>
              </a:solidFill>
            </a:endParaRPr>
          </a:p>
        </p:txBody>
      </p:sp>
      <p:sp>
        <p:nvSpPr>
          <p:cNvPr id="9" name="Text 6"/>
          <p:cNvSpPr/>
          <p:nvPr/>
        </p:nvSpPr>
        <p:spPr>
          <a:xfrm>
            <a:off x="1279635" y="2888748"/>
            <a:ext cx="2221944" cy="347186"/>
          </a:xfrm>
          <a:prstGeom prst="rect">
            <a:avLst/>
          </a:prstGeom>
          <a:noFill/>
          <a:ln/>
        </p:spPr>
        <p:txBody>
          <a:bodyPr wrap="none" rtlCol="0" anchor="t"/>
          <a:lstStyle/>
          <a:p>
            <a:pPr xmlns:a="http://schemas.openxmlformats.org/drawingml/2006/main" marL="0" indent="0" algn="ctr" rtl="1">
              <a:lnSpc>
                <a:spcPts val="2734"/>
              </a:lnSpc>
              <a:buNone/>
            </a:pPr>
            <a:r xmlns:a="http://schemas.openxmlformats.org/drawingml/2006/main">
              <a:rPr lang="en" sz="2400" b="1" i="0" dirty="0">
                <a:solidFill>
                  <a:schemeClr val="bg1"/>
                </a:solidFill>
                <a:effectLst/>
                <a:latin typeface="__vazir_46c312"/>
              </a:rPr>
              <a:t>Low weight</a:t>
            </a:r>
            <a:endParaRPr xmlns:a="http://schemas.openxmlformats.org/drawingml/2006/main" lang="en-US" sz="2187" b="1" dirty="0">
              <a:solidFill>
                <a:schemeClr val="bg1"/>
              </a:solidFill>
            </a:endParaRPr>
          </a:p>
        </p:txBody>
      </p:sp>
      <p:sp>
        <p:nvSpPr>
          <p:cNvPr id="10" name="Text 7"/>
          <p:cNvSpPr/>
          <p:nvPr/>
        </p:nvSpPr>
        <p:spPr>
          <a:xfrm>
            <a:off x="963594" y="3441327"/>
            <a:ext cx="2647950" cy="2487811"/>
          </a:xfrm>
          <a:prstGeom prst="rect">
            <a:avLst/>
          </a:prstGeom>
          <a:noFill/>
          <a:ln/>
        </p:spPr>
        <p:txBody>
          <a:bodyPr wrap="square" rtlCol="0" anchor="t"/>
          <a:lstStyle/>
          <a:p>
            <a:pPr xmlns:a="http://schemas.openxmlformats.org/drawingml/2006/main" marL="0" indent="0" algn="ctr" rtl="1">
              <a:lnSpc>
                <a:spcPts val="2799"/>
              </a:lnSpc>
              <a:buNone/>
            </a:pPr>
            <a:r xmlns:a="http://schemas.openxmlformats.org/drawingml/2006/main">
              <a:rPr lang="en" sz="1600" b="0" i="0" dirty="0">
                <a:solidFill>
                  <a:schemeClr val="bg1"/>
                </a:solidFill>
                <a:effectLst/>
                <a:latin typeface="__vazir_46c312"/>
              </a:rPr>
              <a:t>Despite the addition of many features to version 4 of this framework, this tool is still relative to </a:t>
            </a:r>
            <a:r xmlns:a="http://schemas.openxmlformats.org/drawingml/2006/main">
              <a:rPr lang="en" sz="1600" b="1" i="0" dirty="0">
                <a:solidFill>
                  <a:schemeClr val="bg1"/>
                </a:solidFill>
                <a:effectLst/>
                <a:latin typeface="__vazir_46c312"/>
              </a:rPr>
              <a:t>ORM</a:t>
            </a:r>
            <a:r xmlns:a="http://schemas.openxmlformats.org/drawingml/2006/main">
              <a:rPr lang="en" sz="1600" b="0" i="0" dirty="0">
                <a:solidFill>
                  <a:schemeClr val="bg1"/>
                </a:solidFill>
                <a:effectLst/>
                <a:latin typeface="__vazir_46c312"/>
              </a:rPr>
              <a:t> </a:t>
            </a:r>
            <a:r xmlns:a="http://schemas.openxmlformats.org/drawingml/2006/main">
              <a:rPr lang="en" sz="1600" b="0" i="0" dirty="0">
                <a:solidFill>
                  <a:schemeClr val="bg1"/>
                </a:solidFill>
                <a:effectLst/>
                <a:latin typeface="__vazir_46c312"/>
              </a:rPr>
              <a:t>The popular ones have some shortcomings</a:t>
            </a:r>
            <a:endParaRPr xmlns:a="http://schemas.openxmlformats.org/drawingml/2006/main" lang="en-US" sz="1750" b="1" dirty="0">
              <a:solidFill>
                <a:schemeClr val="bg1"/>
              </a:solidFill>
            </a:endParaRPr>
          </a:p>
        </p:txBody>
      </p:sp>
      <p:sp>
        <p:nvSpPr>
          <p:cNvPr id="12" name="Text 9"/>
          <p:cNvSpPr/>
          <p:nvPr/>
        </p:nvSpPr>
        <p:spPr>
          <a:xfrm>
            <a:off x="5765600" y="3233087"/>
            <a:ext cx="195858" cy="416481"/>
          </a:xfrm>
          <a:prstGeom prst="rect">
            <a:avLst/>
          </a:prstGeom>
          <a:noFill/>
          <a:ln/>
        </p:spPr>
        <p:txBody>
          <a:bodyPr wrap="none" rtlCol="0" anchor="t"/>
          <a:lstStyle/>
          <a:p>
            <a:pPr marL="0" indent="0" algn="ctr" rtl="1">
              <a:lnSpc>
                <a:spcPts val="3281"/>
              </a:lnSpc>
              <a:buNone/>
            </a:pPr>
            <a:endParaRPr lang="en-US" sz="2624" b="1" dirty="0">
              <a:solidFill>
                <a:schemeClr val="bg1"/>
              </a:solidFill>
            </a:endParaRPr>
          </a:p>
        </p:txBody>
      </p:sp>
      <p:sp>
        <p:nvSpPr>
          <p:cNvPr id="13" name="Text 10"/>
          <p:cNvSpPr/>
          <p:nvPr/>
        </p:nvSpPr>
        <p:spPr>
          <a:xfrm>
            <a:off x="5861642" y="6233876"/>
            <a:ext cx="2221944" cy="347186"/>
          </a:xfrm>
          <a:prstGeom prst="rect">
            <a:avLst/>
          </a:prstGeom>
          <a:noFill/>
          <a:ln/>
        </p:spPr>
        <p:txBody>
          <a:bodyPr wrap="none" rtlCol="0" anchor="t"/>
          <a:lstStyle/>
          <a:p>
            <a:pPr marL="0" indent="0" algn="ctr" rtl="1">
              <a:lnSpc>
                <a:spcPts val="2734"/>
              </a:lnSpc>
              <a:buNone/>
            </a:pPr>
            <a:endParaRPr lang="en-US" sz="2187" b="1" dirty="0">
              <a:solidFill>
                <a:schemeClr val="bg1"/>
              </a:solidFill>
            </a:endParaRPr>
          </a:p>
        </p:txBody>
      </p:sp>
      <p:sp>
        <p:nvSpPr>
          <p:cNvPr id="14" name="Text 11"/>
          <p:cNvSpPr/>
          <p:nvPr/>
        </p:nvSpPr>
        <p:spPr>
          <a:xfrm>
            <a:off x="5642973" y="6763515"/>
            <a:ext cx="2647950" cy="1777008"/>
          </a:xfrm>
          <a:prstGeom prst="rect">
            <a:avLst/>
          </a:prstGeom>
          <a:noFill/>
          <a:ln/>
        </p:spPr>
        <p:txBody>
          <a:bodyPr wrap="square" rtlCol="0" anchor="t"/>
          <a:lstStyle/>
          <a:p>
            <a:pPr marL="0" indent="0" algn="ctr" rtl="1">
              <a:lnSpc>
                <a:spcPts val="2799"/>
              </a:lnSpc>
              <a:buNone/>
            </a:pPr>
            <a:endParaRPr lang="en-US" sz="1750" b="1" dirty="0">
              <a:solidFill>
                <a:schemeClr val="bg1"/>
              </a:solidFill>
            </a:endParaRPr>
          </a:p>
        </p:txBody>
      </p:sp>
      <p:sp>
        <p:nvSpPr>
          <p:cNvPr id="16" name="Text 13"/>
          <p:cNvSpPr/>
          <p:nvPr/>
        </p:nvSpPr>
        <p:spPr>
          <a:xfrm>
            <a:off x="9354025" y="3233087"/>
            <a:ext cx="203478" cy="416481"/>
          </a:xfrm>
          <a:prstGeom prst="rect">
            <a:avLst/>
          </a:prstGeom>
          <a:noFill/>
          <a:ln/>
        </p:spPr>
        <p:txBody>
          <a:bodyPr wrap="none" rtlCol="0" anchor="t"/>
          <a:lstStyle/>
          <a:p>
            <a:pPr marL="0" indent="0" algn="ctr" rtl="1">
              <a:lnSpc>
                <a:spcPts val="3281"/>
              </a:lnSpc>
              <a:buNone/>
            </a:pPr>
            <a:endParaRPr lang="en-US" sz="2624" b="1" dirty="0">
              <a:solidFill>
                <a:schemeClr val="bg1"/>
              </a:solidFill>
            </a:endParaRPr>
          </a:p>
        </p:txBody>
      </p:sp>
      <p:sp>
        <p:nvSpPr>
          <p:cNvPr id="17" name="Text 14"/>
          <p:cNvSpPr/>
          <p:nvPr/>
        </p:nvSpPr>
        <p:spPr>
          <a:xfrm>
            <a:off x="11387045" y="2816461"/>
            <a:ext cx="2647950" cy="694373"/>
          </a:xfrm>
          <a:prstGeom prst="rect">
            <a:avLst/>
          </a:prstGeom>
          <a:noFill/>
          <a:ln/>
        </p:spPr>
        <p:txBody>
          <a:bodyPr wrap="square" rtlCol="0" anchor="t"/>
          <a:lstStyle/>
          <a:p>
            <a:pPr xmlns:a="http://schemas.openxmlformats.org/drawingml/2006/main" marL="0" indent="0" algn="ctr" rtl="1">
              <a:lnSpc>
                <a:spcPts val="2734"/>
              </a:lnSpc>
              <a:buNone/>
            </a:pPr>
            <a:r xmlns:a="http://schemas.openxmlformats.org/drawingml/2006/main">
              <a:rPr lang="en" sz="2400" b="0" i="0" dirty="0">
                <a:solidFill>
                  <a:schemeClr val="bg1"/>
                </a:solidFill>
                <a:effectLst/>
                <a:latin typeface="__vazir_46c312"/>
              </a:rPr>
              <a:t>Using </a:t>
            </a:r>
            <a:r xmlns:a="http://schemas.openxmlformats.org/drawingml/2006/main">
              <a:rPr lang="en" sz="2400" b="1" i="0" dirty="0">
                <a:solidFill>
                  <a:schemeClr val="bg1"/>
                </a:solidFill>
                <a:effectLst/>
                <a:latin typeface="__vazir_46c312"/>
              </a:rPr>
              <a:t>Designer</a:t>
            </a:r>
            <a:endParaRPr xmlns:a="http://schemas.openxmlformats.org/drawingml/2006/main" lang="en-US" sz="2187" b="1" dirty="0">
              <a:solidFill>
                <a:schemeClr val="bg1"/>
              </a:solidFill>
            </a:endParaRPr>
          </a:p>
        </p:txBody>
      </p:sp>
      <p:sp>
        <p:nvSpPr>
          <p:cNvPr id="18" name="Text 15"/>
          <p:cNvSpPr/>
          <p:nvPr/>
        </p:nvSpPr>
        <p:spPr>
          <a:xfrm>
            <a:off x="11316834" y="3407934"/>
            <a:ext cx="2647950" cy="2382697"/>
          </a:xfrm>
          <a:prstGeom prst="rect">
            <a:avLst/>
          </a:prstGeom>
          <a:noFill/>
          <a:ln/>
        </p:spPr>
        <p:txBody>
          <a:bodyPr wrap="square" rtlCol="0" anchor="t"/>
          <a:lstStyle/>
          <a:p>
            <a:pPr xmlns:a="http://schemas.openxmlformats.org/drawingml/2006/main" marL="0" indent="0" algn="ctr" rtl="1">
              <a:lnSpc>
                <a:spcPts val="2799"/>
              </a:lnSpc>
              <a:buNone/>
            </a:pPr>
            <a:r xmlns:a="http://schemas.openxmlformats.org/drawingml/2006/main">
              <a:rPr lang="en" sz="1600" b="0" i="0" dirty="0">
                <a:solidFill>
                  <a:schemeClr val="bg1"/>
                </a:solidFill>
                <a:effectLst/>
                <a:latin typeface="__vazir_46c312"/>
              </a:rPr>
              <a:t>Due to the use of </a:t>
            </a:r>
            <a:r xmlns:a="http://schemas.openxmlformats.org/drawingml/2006/main">
              <a:rPr lang="en" sz="1600" b="1" i="0" dirty="0">
                <a:solidFill>
                  <a:schemeClr val="bg1"/>
                </a:solidFill>
                <a:effectLst/>
                <a:latin typeface="__vazir_46c312"/>
              </a:rPr>
              <a:t>Designer </a:t>
            </a:r>
            <a:r xmlns:a="http://schemas.openxmlformats.org/drawingml/2006/main">
              <a:rPr lang="en" sz="1600" b="0" i="0" dirty="0">
                <a:solidFill>
                  <a:schemeClr val="bg1"/>
                </a:solidFill>
                <a:effectLst/>
                <a:latin typeface="__vazir_46c312"/>
              </a:rPr>
              <a:t>, </a:t>
            </a:r>
            <a:r xmlns:a="http://schemas.openxmlformats.org/drawingml/2006/main">
              <a:rPr lang="en" sz="1600" b="0" i="0" dirty="0">
                <a:solidFill>
                  <a:schemeClr val="bg1"/>
                </a:solidFill>
                <a:effectLst/>
                <a:latin typeface="__vazir_46c312"/>
              </a:rPr>
              <a:t>it is not possible to have much control over the generated code, which of course </a:t>
            </a:r>
            <a:r xmlns:a="http://schemas.openxmlformats.org/drawingml/2006/main">
              <a:rPr lang="en" sz="1600" b="0" i="0" dirty="0">
                <a:solidFill>
                  <a:schemeClr val="bg1"/>
                </a:solidFill>
                <a:effectLst/>
                <a:latin typeface="__vazir_46c312"/>
              </a:rPr>
              <a:t>has been improved to some extent by using </a:t>
            </a:r>
            <a:endParaRPr xmlns:a="http://schemas.openxmlformats.org/drawingml/2006/main" lang="en-US" sz="1750" b="1" dirty="0">
              <a:solidFill>
                <a:schemeClr val="bg1"/>
              </a:solidFill>
            </a:endParaRPr>
            <a:r xmlns:a="http://schemas.openxmlformats.org/drawingml/2006/main">
              <a:rPr lang="en" sz="1600" b="1" i="0" dirty="0">
                <a:solidFill>
                  <a:schemeClr val="bg1"/>
                </a:solidFill>
                <a:effectLst/>
                <a:latin typeface="__vazir_46c312"/>
              </a:rPr>
              <a:t>Partial </a:t>
            </a:r>
            <a:r xmlns:a="http://schemas.openxmlformats.org/drawingml/2006/main">
              <a:rPr lang="en" sz="1600" b="0" i="0" dirty="0">
                <a:solidFill>
                  <a:schemeClr val="bg1"/>
                </a:solidFill>
                <a:effectLst/>
                <a:latin typeface="__vazir_46c312"/>
              </a:rPr>
              <a:t>classes.</a:t>
            </a:r>
          </a:p>
        </p:txBody>
      </p:sp>
      <p:pic>
        <p:nvPicPr>
          <p:cNvPr id="2052" name="Picture 4" descr="Advantages and Disadvantages of Buying a Franchise | FranchiseDirect.com">
            <a:extLst>
              <a:ext uri="{FF2B5EF4-FFF2-40B4-BE49-F238E27FC236}">
                <a16:creationId xmlns:a16="http://schemas.microsoft.com/office/drawing/2014/main" id="{7A4AB967-A8DB-59D1-9E17-587B97AF7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4351" y="2214865"/>
            <a:ext cx="6674849" cy="360915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20" name="Shape 12">
            <a:extLst>
              <a:ext uri="{FF2B5EF4-FFF2-40B4-BE49-F238E27FC236}">
                <a16:creationId xmlns:a16="http://schemas.microsoft.com/office/drawing/2014/main" id="{C73DD409-A2EB-156E-BABF-D3F204F8966E}"/>
              </a:ext>
            </a:extLst>
          </p:cNvPr>
          <p:cNvSpPr/>
          <p:nvPr/>
        </p:nvSpPr>
        <p:spPr>
          <a:xfrm>
            <a:off x="10931596" y="2781592"/>
            <a:ext cx="499943" cy="451496"/>
          </a:xfrm>
          <a:prstGeom prst="roundRect">
            <a:avLst>
              <a:gd name="adj" fmla="val 20000"/>
            </a:avLst>
          </a:prstGeom>
          <a:solidFill>
            <a:srgbClr val="110080"/>
          </a:solidFill>
          <a:ln w="13811">
            <a:solidFill>
              <a:srgbClr val="140099"/>
            </a:solidFill>
            <a:prstDash val="solid"/>
          </a:ln>
        </p:spPr>
        <p:txBody>
          <a:bodyPr/>
          <a:lstStyle/>
          <a:p>
            <a:pPr xmlns:a="http://schemas.openxmlformats.org/drawingml/2006/main" algn="ctr" rtl="1"/>
            <a:r xmlns:a="http://schemas.openxmlformats.org/drawingml/2006/main">
              <a:rPr lang="en" b="1" dirty="0">
                <a:solidFill>
                  <a:schemeClr val="bg1"/>
                </a:solidFill>
              </a:rPr>
              <a:t>2</a:t>
            </a:r>
            <a:endParaRPr xmlns:a="http://schemas.openxmlformats.org/drawingml/2006/main" lang="en-US" b="1" dirty="0">
              <a:solidFill>
                <a:schemeClr val="bg1"/>
              </a:solidFill>
            </a:endParaRPr>
          </a:p>
        </p:txBody>
      </p:sp>
    </p:spTree>
    <p:extLst>
      <p:ext uri="{BB962C8B-B14F-4D97-AF65-F5344CB8AC3E}">
        <p14:creationId xmlns:p14="http://schemas.microsoft.com/office/powerpoint/2010/main" val="2487849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en-US"/>
          </a:p>
        </p:txBody>
      </p:sp>
      <p:sp>
        <p:nvSpPr>
          <p:cNvPr id="5" name="Text 2"/>
          <p:cNvSpPr/>
          <p:nvPr/>
        </p:nvSpPr>
        <p:spPr>
          <a:xfrm>
            <a:off x="6319599" y="3245525"/>
            <a:ext cx="4443889" cy="694373"/>
          </a:xfrm>
          <a:prstGeom prst="rect">
            <a:avLst/>
          </a:prstGeom>
          <a:noFill/>
          <a:ln/>
        </p:spPr>
        <p:txBody>
          <a:bodyPr wrap="none" rtlCol="0" anchor="t"/>
          <a:lstStyle/>
          <a:p>
            <a:pPr xmlns:a="http://schemas.openxmlformats.org/drawingml/2006/main" marL="0" indent="0">
              <a:lnSpc>
                <a:spcPts val="5468"/>
              </a:lnSpc>
              <a:buNone/>
            </a:pPr>
            <a:r xmlns:a="http://schemas.openxmlformats.org/drawingml/2006/main">
              <a:rPr lang="en" sz="4374" b="1" kern="0" spc="-131" dirty="0">
                <a:solidFill>
                  <a:srgbClr val="FFFFFF"/>
                </a:solidFill>
                <a:latin typeface="Inter" pitchFamily="34" charset="0"/>
                <a:ea typeface="Inter" pitchFamily="34" charset="-122"/>
                <a:cs typeface="Inter" pitchFamily="34" charset="-120"/>
              </a:rPr>
              <a:t>What is Asp.net?</a:t>
            </a:r>
            <a:endParaRPr xmlns:a="http://schemas.openxmlformats.org/drawingml/2006/main" lang="en-US" sz="4374" dirty="0"/>
          </a:p>
        </p:txBody>
      </p:sp>
      <p:sp>
        <p:nvSpPr>
          <p:cNvPr id="6" name="Text 3"/>
          <p:cNvSpPr/>
          <p:nvPr/>
        </p:nvSpPr>
        <p:spPr>
          <a:xfrm>
            <a:off x="6319599" y="4273153"/>
            <a:ext cx="7477601" cy="710803"/>
          </a:xfrm>
          <a:prstGeom prst="rect">
            <a:avLst/>
          </a:prstGeom>
          <a:noFill/>
          <a:ln/>
        </p:spPr>
        <p:txBody>
          <a:bodyPr wrap="square" rtlCol="0" anchor="t"/>
          <a:lstStyle/>
          <a:p>
            <a:pPr xmlns:a="http://schemas.openxmlformats.org/drawingml/2006/main" marL="0" indent="0">
              <a:lnSpc>
                <a:spcPts val="2799"/>
              </a:lnSpc>
              <a:buNone/>
            </a:pPr>
            <a:r xmlns:a="http://schemas.openxmlformats.org/drawingml/2006/main">
              <a:rPr lang="en" sz="1750" kern="0" spc="-35" dirty="0">
                <a:solidFill>
                  <a:srgbClr val="E5E0DF"/>
                </a:solidFill>
                <a:latin typeface="Inter" pitchFamily="34" charset="0"/>
                <a:ea typeface="Inter" pitchFamily="34" charset="-122"/>
                <a:cs typeface="Inter" pitchFamily="34" charset="-120"/>
              </a:rPr>
              <a:t>Asp.net is a web application development framework created by Microsoft. By using Asp.net, displaying programs on the web will be safe and highly functional.</a:t>
            </a:r>
            <a:endParaRPr xmlns:a="http://schemas.openxmlformats.org/drawingml/2006/main" lang="en-US" sz="1750" dirty="0"/>
          </a:p>
        </p:txBody>
      </p:sp>
      <p:pic>
        <p:nvPicPr>
          <p:cNvPr id="9" name="Picture 8" descr="A computer server with a mouse&#10;&#10;Description automatically generated">
            <a:extLst>
              <a:ext uri="{FF2B5EF4-FFF2-40B4-BE49-F238E27FC236}">
                <a16:creationId xmlns:a16="http://schemas.microsoft.com/office/drawing/2014/main" id="{ADA43401-CCF8-8E5C-F61F-9D68B4944EFA}"/>
              </a:ext>
            </a:extLst>
          </p:cNvPr>
          <p:cNvPicPr>
            <a:picLocks noChangeAspect="1"/>
          </p:cNvPicPr>
          <p:nvPr/>
        </p:nvPicPr>
        <p:blipFill>
          <a:blip r:embed="rId3"/>
          <a:stretch>
            <a:fillRect/>
          </a:stretch>
        </p:blipFill>
        <p:spPr>
          <a:xfrm>
            <a:off x="2151680" y="1958310"/>
            <a:ext cx="4090719" cy="40907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91916"/>
            <a:ext cx="14630400" cy="8229600"/>
          </a:xfrm>
          <a:prstGeom prst="rect">
            <a:avLst/>
          </a:prstGeom>
          <a:solidFill>
            <a:srgbClr val="272525">
              <a:alpha val="80000"/>
            </a:srgbClr>
          </a:solidFill>
          <a:ln/>
        </p:spPr>
        <p:txBody>
          <a:bodyPr/>
          <a:lstStyle/>
          <a:p>
            <a:endParaRPr lang="en-US"/>
          </a:p>
        </p:txBody>
      </p:sp>
      <p:sp>
        <p:nvSpPr>
          <p:cNvPr id="6" name="Text 3"/>
          <p:cNvSpPr/>
          <p:nvPr/>
        </p:nvSpPr>
        <p:spPr>
          <a:xfrm>
            <a:off x="2037993" y="1498878"/>
            <a:ext cx="10317242" cy="694373"/>
          </a:xfrm>
          <a:prstGeom prst="rect">
            <a:avLst/>
          </a:prstGeom>
          <a:noFill/>
          <a:ln/>
        </p:spPr>
        <p:txBody>
          <a:bodyPr wrap="none" rtlCol="0" anchor="t"/>
          <a:lstStyle/>
          <a:p>
            <a:pPr xmlns:a="http://schemas.openxmlformats.org/drawingml/2006/main" marL="0" indent="0" algn="ctr" rtl="1">
              <a:lnSpc>
                <a:spcPts val="5468"/>
              </a:lnSpc>
              <a:buNone/>
            </a:pPr>
            <a:r xmlns:a="http://schemas.openxmlformats.org/drawingml/2006/main">
              <a:rPr lang="en" sz="4374" b="1" kern="0" spc="-131" dirty="0">
                <a:solidFill>
                  <a:srgbClr val="FFFFFF"/>
                </a:solidFill>
                <a:latin typeface="Inter" pitchFamily="34" charset="0"/>
                <a:ea typeface="Inter" pitchFamily="34" charset="-122"/>
                <a:cs typeface="Inter" pitchFamily="34" charset="-120"/>
              </a:rPr>
              <a:t>Coding structure and </a:t>
            </a:r>
            <a:r xmlns:a="http://schemas.openxmlformats.org/drawingml/2006/main">
              <a:rPr lang="en" sz="4374" b="1" kern="0" spc="-131" dirty="0" err="1">
                <a:solidFill>
                  <a:srgbClr val="FFFFFF"/>
                </a:solidFill>
                <a:latin typeface="Inter" pitchFamily="34" charset="0"/>
                <a:ea typeface="Inter" pitchFamily="34" charset="-122"/>
                <a:cs typeface="Inter" pitchFamily="34" charset="-120"/>
              </a:rPr>
              <a:t>use</a:t>
            </a:r>
            <a:r xmlns:a="http://schemas.openxmlformats.org/drawingml/2006/main">
              <a:rPr lang="en" sz="4374" b="1" kern="0" spc="-131" dirty="0">
                <a:solidFill>
                  <a:srgbClr val="FFFFFF"/>
                </a:solidFill>
                <a:latin typeface="Inter" pitchFamily="34" charset="0"/>
                <a:ea typeface="Inter" pitchFamily="34" charset="-122"/>
                <a:cs typeface="Inter" pitchFamily="34" charset="-120"/>
              </a:rPr>
              <a:t> </a:t>
            </a:r>
            <a:r xmlns:a="http://schemas.openxmlformats.org/drawingml/2006/main">
              <a:rPr lang="en" sz="4374" b="1" kern="0" spc="-131" dirty="0" err="1">
                <a:solidFill>
                  <a:srgbClr val="FFFFFF"/>
                </a:solidFill>
                <a:latin typeface="Inter" pitchFamily="34" charset="0"/>
                <a:ea typeface="Inter" pitchFamily="34" charset="-122"/>
                <a:cs typeface="Inter" pitchFamily="34" charset="-120"/>
              </a:rPr>
              <a:t>From </a:t>
            </a:r>
            <a:r xmlns:a="http://schemas.openxmlformats.org/drawingml/2006/main">
              <a:rPr lang="en" sz="4374" b="1" kern="0" spc="-131" dirty="0">
                <a:solidFill>
                  <a:srgbClr val="FFFFFF"/>
                </a:solidFill>
                <a:latin typeface="Inter" pitchFamily="34" charset="0"/>
                <a:ea typeface="Inter" pitchFamily="34" charset="-122"/>
                <a:cs typeface="Inter" pitchFamily="34" charset="-120"/>
              </a:rPr>
              <a:t>Entity Framework</a:t>
            </a:r>
            <a:endParaRPr xmlns:a="http://schemas.openxmlformats.org/drawingml/2006/main" lang="en-US" sz="4374" dirty="0"/>
          </a:p>
        </p:txBody>
      </p:sp>
      <p:sp>
        <p:nvSpPr>
          <p:cNvPr id="7" name="Shape 4"/>
          <p:cNvSpPr/>
          <p:nvPr/>
        </p:nvSpPr>
        <p:spPr>
          <a:xfrm>
            <a:off x="7293054" y="2526506"/>
            <a:ext cx="44410" cy="4204097"/>
          </a:xfrm>
          <a:prstGeom prst="roundRect">
            <a:avLst>
              <a:gd name="adj" fmla="val 225151"/>
            </a:avLst>
          </a:prstGeom>
          <a:solidFill>
            <a:srgbClr val="140099"/>
          </a:solidFill>
          <a:ln/>
        </p:spPr>
        <p:txBody>
          <a:bodyPr/>
          <a:lstStyle/>
          <a:p>
            <a:endParaRPr lang="en-US"/>
          </a:p>
        </p:txBody>
      </p:sp>
      <p:sp>
        <p:nvSpPr>
          <p:cNvPr id="8" name="Shape 5"/>
          <p:cNvSpPr/>
          <p:nvPr/>
        </p:nvSpPr>
        <p:spPr>
          <a:xfrm>
            <a:off x="7565172" y="2927806"/>
            <a:ext cx="777597" cy="44410"/>
          </a:xfrm>
          <a:prstGeom prst="roundRect">
            <a:avLst>
              <a:gd name="adj" fmla="val 225151"/>
            </a:avLst>
          </a:prstGeom>
          <a:solidFill>
            <a:srgbClr val="140099"/>
          </a:solidFill>
          <a:ln/>
        </p:spPr>
        <p:txBody>
          <a:bodyPr/>
          <a:lstStyle/>
          <a:p>
            <a:endParaRPr lang="en-US"/>
          </a:p>
        </p:txBody>
      </p:sp>
      <p:sp>
        <p:nvSpPr>
          <p:cNvPr id="9" name="Shape 6"/>
          <p:cNvSpPr/>
          <p:nvPr/>
        </p:nvSpPr>
        <p:spPr>
          <a:xfrm>
            <a:off x="7065228" y="2700099"/>
            <a:ext cx="499943" cy="499943"/>
          </a:xfrm>
          <a:prstGeom prst="roundRect">
            <a:avLst>
              <a:gd name="adj" fmla="val 20000"/>
            </a:avLst>
          </a:prstGeom>
          <a:solidFill>
            <a:srgbClr val="110080"/>
          </a:solidFill>
          <a:ln w="13811">
            <a:solidFill>
              <a:srgbClr val="140099"/>
            </a:solidFill>
            <a:prstDash val="solid"/>
          </a:ln>
        </p:spPr>
        <p:txBody>
          <a:bodyPr/>
          <a:lstStyle/>
          <a:p>
            <a:endParaRPr lang="en-US"/>
          </a:p>
        </p:txBody>
      </p:sp>
      <p:sp>
        <p:nvSpPr>
          <p:cNvPr id="10" name="Text 7"/>
          <p:cNvSpPr/>
          <p:nvPr/>
        </p:nvSpPr>
        <p:spPr>
          <a:xfrm>
            <a:off x="7236321" y="2741771"/>
            <a:ext cx="157758" cy="416481"/>
          </a:xfrm>
          <a:prstGeom prst="rect">
            <a:avLst/>
          </a:prstGeom>
          <a:noFill/>
          <a:ln/>
        </p:spPr>
        <p:txBody>
          <a:bodyPr wrap="none" rtlCol="0" anchor="t"/>
          <a:lstStyle/>
          <a:p>
            <a:pPr xmlns:a="http://schemas.openxmlformats.org/drawingml/2006/main" marL="0" indent="0" algn="ctr">
              <a:lnSpc>
                <a:spcPts val="3281"/>
              </a:lnSpc>
              <a:buNone/>
            </a:pPr>
            <a:r xmlns:a="http://schemas.openxmlformats.org/drawingml/2006/main">
              <a:rPr lang="en" sz="2624" b="1" kern="0" spc="-79" dirty="0">
                <a:solidFill>
                  <a:srgbClr val="E5E0DF"/>
                </a:solidFill>
                <a:latin typeface="Inter" pitchFamily="34" charset="0"/>
                <a:ea typeface="Inter" pitchFamily="34" charset="-122"/>
                <a:cs typeface="Inter" pitchFamily="34" charset="-120"/>
              </a:rPr>
              <a:t>1</a:t>
            </a:r>
            <a:endParaRPr xmlns:a="http://schemas.openxmlformats.org/drawingml/2006/main" lang="en-US" sz="2624" dirty="0"/>
          </a:p>
        </p:txBody>
      </p:sp>
      <p:sp>
        <p:nvSpPr>
          <p:cNvPr id="11" name="Text 8"/>
          <p:cNvSpPr/>
          <p:nvPr/>
        </p:nvSpPr>
        <p:spPr>
          <a:xfrm>
            <a:off x="8537258" y="2748677"/>
            <a:ext cx="2221944" cy="347186"/>
          </a:xfrm>
          <a:prstGeom prst="rect">
            <a:avLst/>
          </a:prstGeom>
          <a:noFill/>
          <a:ln/>
        </p:spPr>
        <p:txBody>
          <a:bodyPr wrap="none" rtlCol="0" anchor="t"/>
          <a:lstStyle/>
          <a:p>
            <a:pPr xmlns:a="http://schemas.openxmlformats.org/drawingml/2006/main" marL="0" indent="0" algn="l">
              <a:lnSpc>
                <a:spcPts val="2734"/>
              </a:lnSpc>
              <a:buNone/>
            </a:pPr>
            <a:r xmlns:a="http://schemas.openxmlformats.org/drawingml/2006/main">
              <a:rPr lang="en" sz="2187" b="1" kern="0" spc="-66" dirty="0">
                <a:solidFill>
                  <a:srgbClr val="E5E0DF"/>
                </a:solidFill>
                <a:latin typeface="Inter" pitchFamily="34" charset="0"/>
                <a:ea typeface="Inter" pitchFamily="34" charset="-122"/>
                <a:cs typeface="Inter" pitchFamily="34" charset="-120"/>
              </a:rPr>
              <a:t>Connect to the database</a:t>
            </a:r>
            <a:endParaRPr xmlns:a="http://schemas.openxmlformats.org/drawingml/2006/main" lang="en-US" sz="2187" dirty="0"/>
          </a:p>
        </p:txBody>
      </p:sp>
      <p:sp>
        <p:nvSpPr>
          <p:cNvPr id="12" name="Text 9"/>
          <p:cNvSpPr/>
          <p:nvPr/>
        </p:nvSpPr>
        <p:spPr>
          <a:xfrm>
            <a:off x="8537258" y="3229094"/>
            <a:ext cx="4055150" cy="1066205"/>
          </a:xfrm>
          <a:prstGeom prst="rect">
            <a:avLst/>
          </a:prstGeom>
          <a:noFill/>
          <a:ln/>
        </p:spPr>
        <p:txBody>
          <a:bodyPr wrap="square" rtlCol="0" anchor="t"/>
          <a:lstStyle/>
          <a:p>
            <a:pPr xmlns:a="http://schemas.openxmlformats.org/drawingml/2006/main" marL="0" indent="0" algn="l">
              <a:lnSpc>
                <a:spcPts val="2799"/>
              </a:lnSpc>
              <a:buNone/>
            </a:pPr>
            <a:r xmlns:a="http://schemas.openxmlformats.org/drawingml/2006/main">
              <a:rPr lang="en" sz="1750" kern="0" spc="-35" dirty="0">
                <a:solidFill>
                  <a:srgbClr val="E5E0DF"/>
                </a:solidFill>
                <a:latin typeface="Inter" pitchFamily="34" charset="0"/>
                <a:ea typeface="Inter" pitchFamily="34" charset="-122"/>
                <a:cs typeface="Inter" pitchFamily="34" charset="-120"/>
              </a:rPr>
              <a:t>To use Entity Framework, we must first connect to the database and establish a connection.</a:t>
            </a:r>
            <a:endParaRPr xmlns:a="http://schemas.openxmlformats.org/drawingml/2006/main" lang="en-US" sz="1750" dirty="0"/>
          </a:p>
        </p:txBody>
      </p:sp>
      <p:sp>
        <p:nvSpPr>
          <p:cNvPr id="13" name="Shape 10"/>
          <p:cNvSpPr/>
          <p:nvPr/>
        </p:nvSpPr>
        <p:spPr>
          <a:xfrm>
            <a:off x="6287631" y="4038660"/>
            <a:ext cx="777597" cy="44410"/>
          </a:xfrm>
          <a:prstGeom prst="roundRect">
            <a:avLst>
              <a:gd name="adj" fmla="val 225151"/>
            </a:avLst>
          </a:prstGeom>
          <a:solidFill>
            <a:srgbClr val="140099"/>
          </a:solidFill>
          <a:ln/>
        </p:spPr>
        <p:txBody>
          <a:bodyPr/>
          <a:lstStyle/>
          <a:p>
            <a:endParaRPr lang="en-US"/>
          </a:p>
        </p:txBody>
      </p:sp>
      <p:sp>
        <p:nvSpPr>
          <p:cNvPr id="14" name="Shape 11"/>
          <p:cNvSpPr/>
          <p:nvPr/>
        </p:nvSpPr>
        <p:spPr>
          <a:xfrm>
            <a:off x="7065228" y="3810953"/>
            <a:ext cx="499943" cy="499943"/>
          </a:xfrm>
          <a:prstGeom prst="roundRect">
            <a:avLst>
              <a:gd name="adj" fmla="val 20000"/>
            </a:avLst>
          </a:prstGeom>
          <a:solidFill>
            <a:srgbClr val="110080"/>
          </a:solidFill>
          <a:ln w="13811">
            <a:solidFill>
              <a:srgbClr val="140099"/>
            </a:solidFill>
            <a:prstDash val="solid"/>
          </a:ln>
        </p:spPr>
        <p:txBody>
          <a:bodyPr/>
          <a:lstStyle/>
          <a:p>
            <a:endParaRPr lang="en-US"/>
          </a:p>
        </p:txBody>
      </p:sp>
      <p:sp>
        <p:nvSpPr>
          <p:cNvPr id="15" name="Text 12"/>
          <p:cNvSpPr/>
          <p:nvPr/>
        </p:nvSpPr>
        <p:spPr>
          <a:xfrm>
            <a:off x="7217271" y="3852624"/>
            <a:ext cx="195858" cy="416481"/>
          </a:xfrm>
          <a:prstGeom prst="rect">
            <a:avLst/>
          </a:prstGeom>
          <a:noFill/>
          <a:ln/>
        </p:spPr>
        <p:txBody>
          <a:bodyPr wrap="none" rtlCol="0" anchor="t"/>
          <a:lstStyle/>
          <a:p>
            <a:pPr xmlns:a="http://schemas.openxmlformats.org/drawingml/2006/main" marL="0" indent="0" algn="ctr">
              <a:lnSpc>
                <a:spcPts val="3281"/>
              </a:lnSpc>
              <a:buNone/>
            </a:pPr>
            <a:r xmlns:a="http://schemas.openxmlformats.org/drawingml/2006/main">
              <a:rPr lang="en" sz="2624" b="1" kern="0" spc="-79" dirty="0">
                <a:solidFill>
                  <a:srgbClr val="E5E0DF"/>
                </a:solidFill>
                <a:latin typeface="Inter" pitchFamily="34" charset="0"/>
                <a:ea typeface="Inter" pitchFamily="34" charset="-122"/>
                <a:cs typeface="Inter" pitchFamily="34" charset="-120"/>
              </a:rPr>
              <a:t>2</a:t>
            </a:r>
            <a:endParaRPr xmlns:a="http://schemas.openxmlformats.org/drawingml/2006/main" lang="en-US" sz="2624" dirty="0"/>
          </a:p>
        </p:txBody>
      </p:sp>
      <p:sp>
        <p:nvSpPr>
          <p:cNvPr id="16" name="Text 13"/>
          <p:cNvSpPr/>
          <p:nvPr/>
        </p:nvSpPr>
        <p:spPr>
          <a:xfrm>
            <a:off x="3871198" y="3859530"/>
            <a:ext cx="2221944" cy="347186"/>
          </a:xfrm>
          <a:prstGeom prst="rect">
            <a:avLst/>
          </a:prstGeom>
          <a:noFill/>
          <a:ln/>
        </p:spPr>
        <p:txBody>
          <a:bodyPr wrap="none" rtlCol="0" anchor="t"/>
          <a:lstStyle/>
          <a:p>
            <a:pPr xmlns:a="http://schemas.openxmlformats.org/drawingml/2006/main" marL="0" indent="0" algn="r">
              <a:lnSpc>
                <a:spcPts val="2734"/>
              </a:lnSpc>
              <a:buNone/>
            </a:pPr>
            <a:r xmlns:a="http://schemas.openxmlformats.org/drawingml/2006/main">
              <a:rPr lang="en" sz="2187" b="1" kern="0" spc="-66" dirty="0">
                <a:solidFill>
                  <a:srgbClr val="E5E0DF"/>
                </a:solidFill>
                <a:latin typeface="Inter" pitchFamily="34" charset="0"/>
                <a:ea typeface="Inter" pitchFamily="34" charset="-122"/>
                <a:cs typeface="Inter" pitchFamily="34" charset="-120"/>
              </a:rPr>
              <a:t>Create an entity model</a:t>
            </a:r>
            <a:endParaRPr xmlns:a="http://schemas.openxmlformats.org/drawingml/2006/main" lang="en-US" sz="2187" dirty="0"/>
          </a:p>
        </p:txBody>
      </p:sp>
      <p:sp>
        <p:nvSpPr>
          <p:cNvPr id="17" name="Text 14"/>
          <p:cNvSpPr/>
          <p:nvPr/>
        </p:nvSpPr>
        <p:spPr>
          <a:xfrm>
            <a:off x="2037993" y="4339947"/>
            <a:ext cx="4055150" cy="710803"/>
          </a:xfrm>
          <a:prstGeom prst="rect">
            <a:avLst/>
          </a:prstGeom>
          <a:noFill/>
          <a:ln/>
        </p:spPr>
        <p:txBody>
          <a:bodyPr wrap="square" rtlCol="0" anchor="t"/>
          <a:lstStyle/>
          <a:p>
            <a:pPr xmlns:a="http://schemas.openxmlformats.org/drawingml/2006/main" marL="0" indent="0" algn="r">
              <a:lnSpc>
                <a:spcPts val="2799"/>
              </a:lnSpc>
              <a:buNone/>
            </a:pPr>
            <a:r xmlns:a="http://schemas.openxmlformats.org/drawingml/2006/main">
              <a:rPr lang="en" sz="1750" kern="0" spc="-35" dirty="0">
                <a:solidFill>
                  <a:srgbClr val="E5E0DF"/>
                </a:solidFill>
                <a:latin typeface="Inter" pitchFamily="34" charset="0"/>
                <a:ea typeface="Inter" pitchFamily="34" charset="-122"/>
                <a:cs typeface="Inter" pitchFamily="34" charset="-120"/>
              </a:rPr>
              <a:t>Then we need to create our entity model and connect it to the database.</a:t>
            </a:r>
            <a:endParaRPr xmlns:a="http://schemas.openxmlformats.org/drawingml/2006/main" lang="en-US" sz="1750" dirty="0"/>
          </a:p>
        </p:txBody>
      </p:sp>
      <p:sp>
        <p:nvSpPr>
          <p:cNvPr id="18" name="Shape 15"/>
          <p:cNvSpPr/>
          <p:nvPr/>
        </p:nvSpPr>
        <p:spPr>
          <a:xfrm>
            <a:off x="7565172" y="5140940"/>
            <a:ext cx="777597" cy="44410"/>
          </a:xfrm>
          <a:prstGeom prst="roundRect">
            <a:avLst>
              <a:gd name="adj" fmla="val 225151"/>
            </a:avLst>
          </a:prstGeom>
          <a:solidFill>
            <a:srgbClr val="140099"/>
          </a:solidFill>
          <a:ln/>
        </p:spPr>
        <p:txBody>
          <a:bodyPr/>
          <a:lstStyle/>
          <a:p>
            <a:endParaRPr lang="en-US"/>
          </a:p>
        </p:txBody>
      </p:sp>
      <p:sp>
        <p:nvSpPr>
          <p:cNvPr id="19" name="Shape 16"/>
          <p:cNvSpPr/>
          <p:nvPr/>
        </p:nvSpPr>
        <p:spPr>
          <a:xfrm>
            <a:off x="7065228" y="4913233"/>
            <a:ext cx="499943" cy="499943"/>
          </a:xfrm>
          <a:prstGeom prst="roundRect">
            <a:avLst>
              <a:gd name="adj" fmla="val 20000"/>
            </a:avLst>
          </a:prstGeom>
          <a:solidFill>
            <a:srgbClr val="110080"/>
          </a:solidFill>
          <a:ln w="13811">
            <a:solidFill>
              <a:srgbClr val="140099"/>
            </a:solidFill>
            <a:prstDash val="solid"/>
          </a:ln>
        </p:spPr>
        <p:txBody>
          <a:bodyPr/>
          <a:lstStyle/>
          <a:p>
            <a:endParaRPr lang="en-US"/>
          </a:p>
        </p:txBody>
      </p:sp>
      <p:sp>
        <p:nvSpPr>
          <p:cNvPr id="20" name="Text 17"/>
          <p:cNvSpPr/>
          <p:nvPr/>
        </p:nvSpPr>
        <p:spPr>
          <a:xfrm>
            <a:off x="7213461" y="4954905"/>
            <a:ext cx="203478" cy="416481"/>
          </a:xfrm>
          <a:prstGeom prst="rect">
            <a:avLst/>
          </a:prstGeom>
          <a:noFill/>
          <a:ln/>
        </p:spPr>
        <p:txBody>
          <a:bodyPr wrap="none" rtlCol="0" anchor="t"/>
          <a:lstStyle/>
          <a:p>
            <a:pPr xmlns:a="http://schemas.openxmlformats.org/drawingml/2006/main" marL="0" indent="0" algn="ctr">
              <a:lnSpc>
                <a:spcPts val="3281"/>
              </a:lnSpc>
              <a:buNone/>
            </a:pPr>
            <a:r xmlns:a="http://schemas.openxmlformats.org/drawingml/2006/main">
              <a:rPr lang="en" sz="2624" b="1" kern="0" spc="-79" dirty="0">
                <a:solidFill>
                  <a:srgbClr val="E5E0DF"/>
                </a:solidFill>
                <a:latin typeface="Inter" pitchFamily="34" charset="0"/>
                <a:ea typeface="Inter" pitchFamily="34" charset="-122"/>
                <a:cs typeface="Inter" pitchFamily="34" charset="-120"/>
              </a:rPr>
              <a:t>3</a:t>
            </a:r>
            <a:endParaRPr xmlns:a="http://schemas.openxmlformats.org/drawingml/2006/main" lang="en-US" sz="2624" dirty="0"/>
          </a:p>
        </p:txBody>
      </p:sp>
      <p:sp>
        <p:nvSpPr>
          <p:cNvPr id="21" name="Text 18"/>
          <p:cNvSpPr/>
          <p:nvPr/>
        </p:nvSpPr>
        <p:spPr>
          <a:xfrm>
            <a:off x="8537258" y="4961811"/>
            <a:ext cx="2221944" cy="347186"/>
          </a:xfrm>
          <a:prstGeom prst="rect">
            <a:avLst/>
          </a:prstGeom>
          <a:noFill/>
          <a:ln/>
        </p:spPr>
        <p:txBody>
          <a:bodyPr wrap="none" rtlCol="0" anchor="t"/>
          <a:lstStyle/>
          <a:p>
            <a:pPr xmlns:a="http://schemas.openxmlformats.org/drawingml/2006/main" marL="0" indent="0" algn="l">
              <a:lnSpc>
                <a:spcPts val="2734"/>
              </a:lnSpc>
              <a:buNone/>
            </a:pPr>
            <a:r xmlns:a="http://schemas.openxmlformats.org/drawingml/2006/main">
              <a:rPr lang="en" sz="2187" b="1" kern="0" spc="-66" dirty="0">
                <a:solidFill>
                  <a:srgbClr val="E5E0DF"/>
                </a:solidFill>
                <a:latin typeface="Inter" pitchFamily="34" charset="0"/>
                <a:ea typeface="Inter" pitchFamily="34" charset="-122"/>
                <a:cs typeface="Inter" pitchFamily="34" charset="-120"/>
              </a:rPr>
              <a:t>Using LINQ</a:t>
            </a:r>
            <a:endParaRPr xmlns:a="http://schemas.openxmlformats.org/drawingml/2006/main" lang="en-US" sz="2187" dirty="0"/>
          </a:p>
        </p:txBody>
      </p:sp>
      <p:sp>
        <p:nvSpPr>
          <p:cNvPr id="22" name="Text 19"/>
          <p:cNvSpPr/>
          <p:nvPr/>
        </p:nvSpPr>
        <p:spPr>
          <a:xfrm>
            <a:off x="8537258" y="5442228"/>
            <a:ext cx="4055150" cy="1066205"/>
          </a:xfrm>
          <a:prstGeom prst="rect">
            <a:avLst/>
          </a:prstGeom>
          <a:noFill/>
          <a:ln/>
        </p:spPr>
        <p:txBody>
          <a:bodyPr wrap="square" rtlCol="0" anchor="t"/>
          <a:lstStyle/>
          <a:p>
            <a:pPr xmlns:a="http://schemas.openxmlformats.org/drawingml/2006/main" marL="0" indent="0" algn="l">
              <a:lnSpc>
                <a:spcPts val="2799"/>
              </a:lnSpc>
              <a:buNone/>
            </a:pPr>
            <a:r xmlns:a="http://schemas.openxmlformats.org/drawingml/2006/main">
              <a:rPr lang="en" sz="1750" kern="0" spc="-35" dirty="0">
                <a:solidFill>
                  <a:srgbClr val="E5E0DF"/>
                </a:solidFill>
                <a:latin typeface="Inter" pitchFamily="34" charset="0"/>
                <a:ea typeface="Inter" pitchFamily="34" charset="-122"/>
                <a:cs typeface="Inter" pitchFamily="34" charset="-120"/>
              </a:rPr>
              <a:t>Using the LINQ query language, we can run more complex queries on the entity model.</a:t>
            </a:r>
            <a:endParaRPr xmlns:a="http://schemas.openxmlformats.org/drawingml/2006/main"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pPr algn="r" rtl="1"/>
            <a:endParaRPr lang="en-US"/>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pPr algn="r" rtl="1"/>
            <a:endParaRPr lang="en-US"/>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2999660"/>
            <a:ext cx="9859804" cy="694373"/>
          </a:xfrm>
          <a:prstGeom prst="rect">
            <a:avLst/>
          </a:prstGeom>
          <a:noFill/>
          <a:ln/>
        </p:spPr>
        <p:txBody>
          <a:bodyPr wrap="none" rtlCol="0" anchor="t"/>
          <a:lstStyle/>
          <a:p>
            <a:pPr xmlns:a="http://schemas.openxmlformats.org/drawingml/2006/main" marL="0" indent="0" algn="r" rtl="1">
              <a:lnSpc>
                <a:spcPts val="5468"/>
              </a:lnSpc>
              <a:buNone/>
            </a:pPr>
            <a:r xmlns:a="http://schemas.openxmlformats.org/drawingml/2006/main">
              <a:rPr lang="en" sz="4374" b="1" kern="0" spc="-131" dirty="0">
                <a:solidFill>
                  <a:srgbClr val="FFFFFF"/>
                </a:solidFill>
                <a:latin typeface="Inter" pitchFamily="34" charset="0"/>
                <a:ea typeface="Inter" pitchFamily="34" charset="-122"/>
                <a:cs typeface="Inter" pitchFamily="34" charset="-120"/>
              </a:rPr>
              <a:t>Detailed examination of Entity Framework on Asp.net</a:t>
            </a:r>
            <a:endParaRPr xmlns:a="http://schemas.openxmlformats.org/drawingml/2006/main" lang="en-US" sz="4374" dirty="0"/>
          </a:p>
        </p:txBody>
      </p:sp>
      <p:sp>
        <p:nvSpPr>
          <p:cNvPr id="6" name="Text 3"/>
          <p:cNvSpPr/>
          <p:nvPr/>
        </p:nvSpPr>
        <p:spPr>
          <a:xfrm>
            <a:off x="2037993" y="4998363"/>
            <a:ext cx="2666286" cy="416481"/>
          </a:xfrm>
          <a:prstGeom prst="rect">
            <a:avLst/>
          </a:prstGeom>
          <a:noFill/>
          <a:ln/>
        </p:spPr>
        <p:txBody>
          <a:bodyPr wrap="none" rtlCol="0" anchor="t"/>
          <a:lstStyle/>
          <a:p>
            <a:pPr xmlns:a="http://schemas.openxmlformats.org/drawingml/2006/main" marL="0" indent="0" algn="r" rtl="1">
              <a:lnSpc>
                <a:spcPts val="3281"/>
              </a:lnSpc>
              <a:buNone/>
            </a:pPr>
            <a:r xmlns:a="http://schemas.openxmlformats.org/drawingml/2006/main">
              <a:rPr lang="en" sz="2624" b="1" kern="0" spc="-79" dirty="0">
                <a:solidFill>
                  <a:srgbClr val="FFFFFF"/>
                </a:solidFill>
                <a:latin typeface="Inter" pitchFamily="34" charset="0"/>
                <a:ea typeface="Inter" pitchFamily="34" charset="-122"/>
                <a:cs typeface="Inter" pitchFamily="34" charset="-120"/>
              </a:rPr>
              <a:t>Model First</a:t>
            </a:r>
            <a:endParaRPr xmlns:a="http://schemas.openxmlformats.org/drawingml/2006/main" lang="en-US" sz="2624" dirty="0"/>
          </a:p>
        </p:txBody>
      </p:sp>
      <p:sp>
        <p:nvSpPr>
          <p:cNvPr id="7" name="Text 4"/>
          <p:cNvSpPr/>
          <p:nvPr/>
        </p:nvSpPr>
        <p:spPr>
          <a:xfrm>
            <a:off x="2037993" y="5637014"/>
            <a:ext cx="3156347" cy="1066205"/>
          </a:xfrm>
          <a:prstGeom prst="rect">
            <a:avLst/>
          </a:prstGeom>
          <a:noFill/>
          <a:ln/>
        </p:spPr>
        <p:txBody>
          <a:bodyPr wrap="square" rtlCol="0" anchor="t"/>
          <a:lstStyle/>
          <a:p>
            <a:pPr xmlns:a="http://schemas.openxmlformats.org/drawingml/2006/main" marL="0" indent="0" algn="r" rtl="1">
              <a:lnSpc>
                <a:spcPts val="2799"/>
              </a:lnSpc>
              <a:buNone/>
            </a:pPr>
            <a:r xmlns:a="http://schemas.openxmlformats.org/drawingml/2006/main">
              <a:rPr lang="en" sz="1750" kern="0" spc="-35" dirty="0">
                <a:solidFill>
                  <a:srgbClr val="E5E0DF"/>
                </a:solidFill>
                <a:latin typeface="Inter" pitchFamily="34" charset="0"/>
                <a:ea typeface="Inter" pitchFamily="34" charset="-122"/>
                <a:cs typeface="Inter" pitchFamily="34" charset="-120"/>
              </a:rPr>
              <a:t>In this method, the entity model is created first and then the database is created based on this model.</a:t>
            </a:r>
            <a:endParaRPr xmlns:a="http://schemas.openxmlformats.org/drawingml/2006/main" lang="en-US" sz="1750" dirty="0"/>
          </a:p>
        </p:txBody>
      </p:sp>
      <p:sp>
        <p:nvSpPr>
          <p:cNvPr id="8" name="Text 5"/>
          <p:cNvSpPr/>
          <p:nvPr/>
        </p:nvSpPr>
        <p:spPr>
          <a:xfrm>
            <a:off x="5743932" y="4998363"/>
            <a:ext cx="2666286" cy="416481"/>
          </a:xfrm>
          <a:prstGeom prst="rect">
            <a:avLst/>
          </a:prstGeom>
          <a:noFill/>
          <a:ln/>
        </p:spPr>
        <p:txBody>
          <a:bodyPr wrap="none" rtlCol="0" anchor="t"/>
          <a:lstStyle/>
          <a:p>
            <a:pPr xmlns:a="http://schemas.openxmlformats.org/drawingml/2006/main" marL="0" indent="0" algn="r" rtl="1">
              <a:lnSpc>
                <a:spcPts val="3281"/>
              </a:lnSpc>
              <a:buNone/>
            </a:pPr>
            <a:r xmlns:a="http://schemas.openxmlformats.org/drawingml/2006/main">
              <a:rPr lang="en" sz="2624" b="1" kern="0" spc="-79" dirty="0">
                <a:solidFill>
                  <a:srgbClr val="FFFFFF"/>
                </a:solidFill>
                <a:latin typeface="Inter" pitchFamily="34" charset="0"/>
                <a:ea typeface="Inter" pitchFamily="34" charset="-122"/>
                <a:cs typeface="Inter" pitchFamily="34" charset="-120"/>
              </a:rPr>
              <a:t>Database First</a:t>
            </a:r>
            <a:endParaRPr xmlns:a="http://schemas.openxmlformats.org/drawingml/2006/main" lang="en-US" sz="2624" dirty="0"/>
          </a:p>
        </p:txBody>
      </p:sp>
      <p:sp>
        <p:nvSpPr>
          <p:cNvPr id="9" name="Text 6"/>
          <p:cNvSpPr/>
          <p:nvPr/>
        </p:nvSpPr>
        <p:spPr>
          <a:xfrm>
            <a:off x="5743932" y="5637014"/>
            <a:ext cx="3156347" cy="1421606"/>
          </a:xfrm>
          <a:prstGeom prst="rect">
            <a:avLst/>
          </a:prstGeom>
          <a:noFill/>
          <a:ln/>
        </p:spPr>
        <p:txBody>
          <a:bodyPr wrap="square" rtlCol="0" anchor="t"/>
          <a:lstStyle/>
          <a:p>
            <a:pPr xmlns:a="http://schemas.openxmlformats.org/drawingml/2006/main" marL="0" indent="0" algn="r" rtl="1">
              <a:lnSpc>
                <a:spcPts val="2799"/>
              </a:lnSpc>
              <a:buNone/>
            </a:pPr>
            <a:r xmlns:a="http://schemas.openxmlformats.org/drawingml/2006/main">
              <a:rPr lang="en" sz="1750" kern="0" spc="-35" dirty="0">
                <a:solidFill>
                  <a:srgbClr val="E5E0DF"/>
                </a:solidFill>
                <a:latin typeface="Inter" pitchFamily="34" charset="0"/>
                <a:ea typeface="Inter" pitchFamily="34" charset="-122"/>
                <a:cs typeface="Inter" pitchFamily="34" charset="-120"/>
              </a:rPr>
              <a:t>In this method, first the database is created and then the entity model is built based on the format of the database tables.</a:t>
            </a:r>
            <a:endParaRPr xmlns:a="http://schemas.openxmlformats.org/drawingml/2006/main" lang="en-US" sz="1750" dirty="0"/>
          </a:p>
        </p:txBody>
      </p:sp>
      <p:sp>
        <p:nvSpPr>
          <p:cNvPr id="10" name="Text 7"/>
          <p:cNvSpPr/>
          <p:nvPr/>
        </p:nvSpPr>
        <p:spPr>
          <a:xfrm>
            <a:off x="9449872" y="4998363"/>
            <a:ext cx="2666286" cy="416481"/>
          </a:xfrm>
          <a:prstGeom prst="rect">
            <a:avLst/>
          </a:prstGeom>
          <a:noFill/>
          <a:ln/>
        </p:spPr>
        <p:txBody>
          <a:bodyPr wrap="none" rtlCol="0" anchor="t"/>
          <a:lstStyle/>
          <a:p>
            <a:pPr xmlns:a="http://schemas.openxmlformats.org/drawingml/2006/main" marL="0" indent="0" algn="r" rtl="1">
              <a:lnSpc>
                <a:spcPts val="3281"/>
              </a:lnSpc>
              <a:buNone/>
            </a:pPr>
            <a:r xmlns:a="http://schemas.openxmlformats.org/drawingml/2006/main">
              <a:rPr lang="en" sz="2624" b="1" kern="0" spc="-79" dirty="0">
                <a:solidFill>
                  <a:srgbClr val="FFFFFF"/>
                </a:solidFill>
                <a:latin typeface="Inter" pitchFamily="34" charset="0"/>
                <a:ea typeface="Inter" pitchFamily="34" charset="-122"/>
                <a:cs typeface="Inter" pitchFamily="34" charset="-120"/>
              </a:rPr>
              <a:t>Code First</a:t>
            </a:r>
            <a:endParaRPr xmlns:a="http://schemas.openxmlformats.org/drawingml/2006/main" lang="en-US" sz="2624" dirty="0"/>
          </a:p>
        </p:txBody>
      </p:sp>
      <p:sp>
        <p:nvSpPr>
          <p:cNvPr id="11" name="Text 8"/>
          <p:cNvSpPr/>
          <p:nvPr/>
        </p:nvSpPr>
        <p:spPr>
          <a:xfrm>
            <a:off x="9449872" y="5637014"/>
            <a:ext cx="3156347" cy="1066205"/>
          </a:xfrm>
          <a:prstGeom prst="rect">
            <a:avLst/>
          </a:prstGeom>
          <a:noFill/>
          <a:ln/>
        </p:spPr>
        <p:txBody>
          <a:bodyPr wrap="square" rtlCol="0" anchor="t"/>
          <a:lstStyle/>
          <a:p>
            <a:pPr xmlns:a="http://schemas.openxmlformats.org/drawingml/2006/main" marL="0" indent="0" algn="r" rtl="1">
              <a:lnSpc>
                <a:spcPts val="2799"/>
              </a:lnSpc>
              <a:buNone/>
            </a:pPr>
            <a:r xmlns:a="http://schemas.openxmlformats.org/drawingml/2006/main">
              <a:rPr lang="en" sz="1750" kern="0" spc="-35" dirty="0">
                <a:solidFill>
                  <a:srgbClr val="E5E0DF"/>
                </a:solidFill>
                <a:latin typeface="Inter" pitchFamily="34" charset="0"/>
                <a:ea typeface="Inter" pitchFamily="34" charset="-122"/>
                <a:cs typeface="Inter" pitchFamily="34" charset="-120"/>
              </a:rPr>
              <a:t>In this method, first the entity model is defined and then the database is built based on this model.</a:t>
            </a:r>
            <a:endParaRPr xmlns:a="http://schemas.openxmlformats.org/drawingml/2006/main" lang="en-US" sz="1750" dirty="0"/>
          </a:p>
        </p:txBody>
      </p:sp>
      <p:cxnSp>
        <p:nvCxnSpPr>
          <p:cNvPr id="14" name="Connector: Elbow 13">
            <a:extLst>
              <a:ext uri="{FF2B5EF4-FFF2-40B4-BE49-F238E27FC236}">
                <a16:creationId xmlns:a16="http://schemas.microsoft.com/office/drawing/2014/main" id="{8B4D8C43-8129-3611-CC14-CA8D9DAD50B8}"/>
              </a:ext>
            </a:extLst>
          </p:cNvPr>
          <p:cNvCxnSpPr>
            <a:cxnSpLocks/>
          </p:cNvCxnSpPr>
          <p:nvPr/>
        </p:nvCxnSpPr>
        <p:spPr>
          <a:xfrm rot="10800000" flipV="1">
            <a:off x="4860000" y="3852000"/>
            <a:ext cx="2656800" cy="1389600"/>
          </a:xfrm>
          <a:prstGeom prst="bentConnector3">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6" name="Connector: Elbow 15">
            <a:extLst>
              <a:ext uri="{FF2B5EF4-FFF2-40B4-BE49-F238E27FC236}">
                <a16:creationId xmlns:a16="http://schemas.microsoft.com/office/drawing/2014/main" id="{E9F6A7BF-4652-1FC0-E409-333C80283778}"/>
              </a:ext>
            </a:extLst>
          </p:cNvPr>
          <p:cNvCxnSpPr>
            <a:cxnSpLocks/>
          </p:cNvCxnSpPr>
          <p:nvPr/>
        </p:nvCxnSpPr>
        <p:spPr>
          <a:xfrm>
            <a:off x="7790401" y="3852000"/>
            <a:ext cx="2692799" cy="1389601"/>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a:extLst>
              <a:ext uri="{FF2B5EF4-FFF2-40B4-BE49-F238E27FC236}">
                <a16:creationId xmlns:a16="http://schemas.microsoft.com/office/drawing/2014/main" id="{6A92101A-8502-E789-03F7-D8C8F0721777}"/>
              </a:ext>
            </a:extLst>
          </p:cNvPr>
          <p:cNvCxnSpPr/>
          <p:nvPr/>
        </p:nvCxnSpPr>
        <p:spPr>
          <a:xfrm>
            <a:off x="7653600" y="3945523"/>
            <a:ext cx="0" cy="10528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TotalTime>
  <Words>756</Words>
  <Application>Microsoft Office PowerPoint</Application>
  <PresentationFormat>Custom</PresentationFormat>
  <Paragraphs>82</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__vazir_46c312</vt:lpstr>
      <vt:lpstr>Arial</vt:lpstr>
      <vt:lpstr>Inter</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Amirshayan jalili</cp:lastModifiedBy>
  <cp:revision>9</cp:revision>
  <dcterms:created xsi:type="dcterms:W3CDTF">2023-12-14T18:17:35Z</dcterms:created>
  <dcterms:modified xsi:type="dcterms:W3CDTF">2024-01-23T21:57:34Z</dcterms:modified>
</cp:coreProperties>
</file>